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8" r:id="rId2"/>
    <p:sldId id="363" r:id="rId3"/>
    <p:sldId id="364" r:id="rId4"/>
    <p:sldId id="365" r:id="rId5"/>
    <p:sldId id="324" r:id="rId6"/>
    <p:sldId id="347" r:id="rId7"/>
    <p:sldId id="348" r:id="rId8"/>
    <p:sldId id="366" r:id="rId9"/>
    <p:sldId id="349" r:id="rId10"/>
    <p:sldId id="350" r:id="rId11"/>
    <p:sldId id="351" r:id="rId12"/>
    <p:sldId id="352" r:id="rId13"/>
    <p:sldId id="403" r:id="rId14"/>
    <p:sldId id="404" r:id="rId15"/>
    <p:sldId id="397" r:id="rId16"/>
    <p:sldId id="389" r:id="rId17"/>
    <p:sldId id="390" r:id="rId18"/>
    <p:sldId id="372" r:id="rId19"/>
    <p:sldId id="354" r:id="rId20"/>
    <p:sldId id="353" r:id="rId21"/>
    <p:sldId id="400" r:id="rId22"/>
    <p:sldId id="399" r:id="rId23"/>
    <p:sldId id="401" r:id="rId24"/>
    <p:sldId id="392" r:id="rId25"/>
    <p:sldId id="391" r:id="rId26"/>
    <p:sldId id="355" r:id="rId27"/>
    <p:sldId id="367" r:id="rId28"/>
    <p:sldId id="396" r:id="rId29"/>
    <p:sldId id="356" r:id="rId30"/>
    <p:sldId id="358" r:id="rId31"/>
    <p:sldId id="368" r:id="rId32"/>
    <p:sldId id="369" r:id="rId33"/>
    <p:sldId id="370" r:id="rId34"/>
    <p:sldId id="360" r:id="rId35"/>
    <p:sldId id="373" r:id="rId36"/>
    <p:sldId id="361" r:id="rId37"/>
    <p:sldId id="374" r:id="rId38"/>
    <p:sldId id="375" r:id="rId39"/>
    <p:sldId id="371" r:id="rId40"/>
    <p:sldId id="362" r:id="rId41"/>
    <p:sldId id="377" r:id="rId42"/>
    <p:sldId id="378" r:id="rId43"/>
    <p:sldId id="379" r:id="rId44"/>
    <p:sldId id="380" r:id="rId45"/>
    <p:sldId id="381" r:id="rId46"/>
    <p:sldId id="386" r:id="rId47"/>
    <p:sldId id="382" r:id="rId48"/>
    <p:sldId id="383" r:id="rId49"/>
    <p:sldId id="384" r:id="rId50"/>
    <p:sldId id="385" r:id="rId51"/>
    <p:sldId id="393" r:id="rId52"/>
    <p:sldId id="345" r:id="rId53"/>
  </p:sldIdLst>
  <p:sldSz cx="9144000" cy="6858000" type="screen4x3"/>
  <p:notesSz cx="6858000" cy="9144000"/>
  <p:embeddedFontLst>
    <p:embeddedFont>
      <p:font typeface="Eurostile" pitchFamily="34" charset="0"/>
      <p:regular r:id="rId56"/>
      <p:bold r:id="rId57"/>
    </p:embeddedFont>
    <p:embeddedFont>
      <p:font typeface="Calibri" pitchFamily="34" charset="0"/>
      <p:regular r:id="rId58"/>
      <p:bold r:id="rId59"/>
      <p:italic r:id="rId60"/>
      <p:boldItalic r:id="rId6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1515"/>
    <a:srgbClr val="2A2A2A"/>
    <a:srgbClr val="2C2C2C"/>
    <a:srgbClr val="232323"/>
    <a:srgbClr val="1B1B1B"/>
    <a:srgbClr val="242424"/>
    <a:srgbClr val="171717"/>
    <a:srgbClr val="0D0D0D"/>
    <a:srgbClr val="414141"/>
    <a:srgbClr val="68686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38" autoAdjust="0"/>
    <p:restoredTop sz="98622" autoAdjust="0"/>
  </p:normalViewPr>
  <p:slideViewPr>
    <p:cSldViewPr>
      <p:cViewPr>
        <p:scale>
          <a:sx n="100" d="100"/>
          <a:sy n="100" d="100"/>
        </p:scale>
        <p:origin x="-576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-312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2.fntdata"/><Relationship Id="rId61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5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1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66FE6-289E-44DD-A772-F2800182AB75}" type="datetimeFigureOut">
              <a:rPr lang="en-US" smtClean="0"/>
              <a:pPr/>
              <a:t>11/20/2010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F6AA2-FE25-4CB8-8CA5-AF54865CBE08}" type="slidenum">
              <a:rPr lang="en-NZ" smtClean="0"/>
              <a:pPr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EF739-2A99-4698-A989-F8AFEAB5C805}" type="datetimeFigureOut">
              <a:rPr lang="en-US" smtClean="0"/>
              <a:pPr/>
              <a:t>11/20/2010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7711B-306D-4673-AB12-CBF8A90A8885}" type="slidenum">
              <a:rPr lang="en-NZ" smtClean="0"/>
              <a:pPr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4E19-8E76-4EC0-A4F1-D19A7D72656A}" type="datetimeFigureOut">
              <a:rPr lang="en-US" smtClean="0"/>
              <a:pPr/>
              <a:t>11/20/2010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D3A6C-BF9C-4699-90A7-C10CF6781D8F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4E19-8E76-4EC0-A4F1-D19A7D72656A}" type="datetimeFigureOut">
              <a:rPr lang="en-US" smtClean="0"/>
              <a:pPr/>
              <a:t>11/20/2010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D3A6C-BF9C-4699-90A7-C10CF6781D8F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4E19-8E76-4EC0-A4F1-D19A7D72656A}" type="datetimeFigureOut">
              <a:rPr lang="en-US" smtClean="0"/>
              <a:pPr/>
              <a:t>11/20/2010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D3A6C-BF9C-4699-90A7-C10CF6781D8F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 userDrawn="1"/>
        </p:nvCxnSpPr>
        <p:spPr>
          <a:xfrm>
            <a:off x="0" y="6500834"/>
            <a:ext cx="9144000" cy="1588"/>
          </a:xfrm>
          <a:prstGeom prst="line">
            <a:avLst/>
          </a:prstGeom>
          <a:ln w="25400" cap="rnd" cmpd="sng">
            <a:solidFill>
              <a:schemeClr val="accent1">
                <a:lumMod val="50000"/>
              </a:schemeClr>
            </a:solidFill>
            <a:prstDash val="solid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Ins="0" rtlCol="0">
            <a:spAutoFit/>
          </a:bodyPr>
          <a:lstStyle/>
          <a:p>
            <a:pPr algn="r"/>
            <a:endParaRPr lang="en-NZ" sz="2000" b="1" dirty="0">
              <a:solidFill>
                <a:schemeClr val="bg1"/>
              </a:solidFill>
              <a:latin typeface="Eurostile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0" y="0"/>
            <a:ext cx="9144000" cy="400110"/>
          </a:xfrm>
          <a:prstGeom prst="rect">
            <a:avLst/>
          </a:prstGeom>
          <a:blipFill dpi="0" rotWithShape="1">
            <a:blip r:embed="rId2" cstate="print">
              <a:alphaModFix amt="50000"/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Ins="0" rtlCol="0">
            <a:spAutoFit/>
          </a:bodyPr>
          <a:lstStyle/>
          <a:p>
            <a:pPr algn="r"/>
            <a:endParaRPr lang="en-NZ" sz="2000" b="1" dirty="0">
              <a:solidFill>
                <a:schemeClr val="bg1"/>
              </a:solidFill>
              <a:latin typeface="Eurostile" pitchFamily="34" charset="0"/>
            </a:endParaRPr>
          </a:p>
        </p:txBody>
      </p:sp>
      <p:pic>
        <p:nvPicPr>
          <p:cNvPr id="9" name="Picture 8" descr="Icon - Med.pn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444250">
            <a:off x="-446819" y="-904637"/>
            <a:ext cx="1982031" cy="21923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715040"/>
          </a:xfrm>
        </p:spPr>
        <p:txBody>
          <a:bodyPr/>
          <a:lstStyle>
            <a:lvl1pPr>
              <a:buFontTx/>
              <a:buNone/>
              <a:defRPr sz="2400" baseline="0">
                <a:solidFill>
                  <a:schemeClr val="tx1"/>
                </a:solidFill>
              </a:defRPr>
            </a:lvl1pPr>
            <a:lvl2pPr marL="270000" indent="-180000">
              <a:spcBef>
                <a:spcPts val="0"/>
              </a:spcBef>
              <a:buFontTx/>
              <a:buBlip>
                <a:blip r:embed="rId4"/>
              </a:buBlip>
              <a:defRPr sz="2400" baseline="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defRPr sz="2400" baseline="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spcBef>
                <a:spcPts val="0"/>
              </a:spcBef>
              <a:defRPr sz="2400" baseline="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pic>
        <p:nvPicPr>
          <p:cNvPr id="10" name="Picture 3" descr="K:\Templates\Graphics\INSOMNIA MS Logos\Icon - Med.png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023124">
            <a:off x="8612640" y="6221568"/>
            <a:ext cx="787767" cy="871366"/>
          </a:xfrm>
          <a:prstGeom prst="rect">
            <a:avLst/>
          </a:prstGeom>
          <a:noFill/>
        </p:spPr>
      </p:pic>
      <p:pic>
        <p:nvPicPr>
          <p:cNvPr id="11" name="Picture 2" descr="INSOMNIA Logo Small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6477000"/>
            <a:ext cx="13049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8604"/>
          </a:xfrm>
          <a:noFill/>
          <a:effectLst/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4E19-8E76-4EC0-A4F1-D19A7D72656A}" type="datetimeFigureOut">
              <a:rPr lang="en-US" smtClean="0"/>
              <a:pPr/>
              <a:t>11/20/2010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D3A6C-BF9C-4699-90A7-C10CF6781D8F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4E19-8E76-4EC0-A4F1-D19A7D72656A}" type="datetimeFigureOut">
              <a:rPr lang="en-US" smtClean="0"/>
              <a:pPr/>
              <a:t>11/20/2010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D3A6C-BF9C-4699-90A7-C10CF6781D8F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4E19-8E76-4EC0-A4F1-D19A7D72656A}" type="datetimeFigureOut">
              <a:rPr lang="en-US" smtClean="0"/>
              <a:pPr/>
              <a:t>11/20/2010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D3A6C-BF9C-4699-90A7-C10CF6781D8F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4E19-8E76-4EC0-A4F1-D19A7D72656A}" type="datetimeFigureOut">
              <a:rPr lang="en-US" smtClean="0"/>
              <a:pPr/>
              <a:t>11/20/2010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D3A6C-BF9C-4699-90A7-C10CF6781D8F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4E19-8E76-4EC0-A4F1-D19A7D72656A}" type="datetimeFigureOut">
              <a:rPr lang="en-US" smtClean="0"/>
              <a:pPr/>
              <a:t>11/20/2010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D3A6C-BF9C-4699-90A7-C10CF6781D8F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4E19-8E76-4EC0-A4F1-D19A7D72656A}" type="datetimeFigureOut">
              <a:rPr lang="en-US" smtClean="0"/>
              <a:pPr/>
              <a:t>11/20/2010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D3A6C-BF9C-4699-90A7-C10CF6781D8F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4E19-8E76-4EC0-A4F1-D19A7D72656A}" type="datetimeFigureOut">
              <a:rPr lang="en-US" smtClean="0"/>
              <a:pPr/>
              <a:t>11/20/2010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D3A6C-BF9C-4699-90A7-C10CF6781D8F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--[ Click to edit Master title style ]--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85794"/>
            <a:ext cx="8229600" cy="5340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C4E19-8E76-4EC0-A4F1-D19A7D72656A}" type="datetimeFigureOut">
              <a:rPr lang="en-US" smtClean="0"/>
              <a:pPr/>
              <a:t>11/20/2010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D3A6C-BF9C-4699-90A7-C10CF6781D8F}" type="slidenum">
              <a:rPr lang="en-NZ" smtClean="0"/>
              <a:pPr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Eurostile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 baseline="0">
          <a:solidFill>
            <a:schemeClr val="tx1"/>
          </a:solidFill>
          <a:latin typeface="Eurostile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b="1" kern="1200" baseline="0">
          <a:solidFill>
            <a:schemeClr val="tx1"/>
          </a:solidFill>
          <a:latin typeface="Eurostile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 baseline="0">
          <a:solidFill>
            <a:schemeClr val="tx1"/>
          </a:solidFill>
          <a:latin typeface="Eurostile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b="1" kern="1200" baseline="0">
          <a:solidFill>
            <a:schemeClr val="tx1"/>
          </a:solidFill>
          <a:latin typeface="Eurostile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b="1" kern="1200" baseline="0">
          <a:solidFill>
            <a:schemeClr val="tx1"/>
          </a:solidFill>
          <a:latin typeface="Eurostil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packetstormsecurity.org/0311-exploits/rpc!exec.c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4572000" y="3457518"/>
            <a:ext cx="4572000" cy="400110"/>
          </a:xfrm>
          <a:prstGeom prst="rect">
            <a:avLst/>
          </a:prstGeom>
          <a:blipFill dpi="0" rotWithShape="1">
            <a:blip r:embed="rId2" cstate="print">
              <a:alphaModFix amt="50000"/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lIns="0" rtlCol="0">
            <a:spAutoFit/>
          </a:bodyPr>
          <a:lstStyle/>
          <a:p>
            <a:r>
              <a:rPr lang="en-NZ" sz="2000" b="1" dirty="0" smtClean="0">
                <a:solidFill>
                  <a:schemeClr val="bg1"/>
                </a:solidFill>
                <a:latin typeface="Eurostile" pitchFamily="34" charset="0"/>
              </a:rPr>
              <a:t> DEPTH</a:t>
            </a:r>
            <a:endParaRPr lang="en-NZ" sz="2000" b="1" dirty="0">
              <a:solidFill>
                <a:schemeClr val="bg1"/>
              </a:solidFill>
              <a:latin typeface="Eurostile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0" y="3457518"/>
            <a:ext cx="4572000" cy="400110"/>
          </a:xfrm>
          <a:prstGeom prst="rect">
            <a:avLst/>
          </a:prstGeom>
          <a:blipFill dpi="0" rotWithShape="1">
            <a:blip r:embed="rId2" cstate="print">
              <a:alphaModFix amt="50000"/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Ins="0" rtlCol="0">
            <a:spAutoFit/>
          </a:bodyPr>
          <a:lstStyle/>
          <a:p>
            <a:pPr algn="r"/>
            <a:r>
              <a:rPr lang="en-NZ" sz="2000" b="1" dirty="0" err="1" smtClean="0">
                <a:solidFill>
                  <a:schemeClr val="bg1"/>
                </a:solidFill>
                <a:latin typeface="Eurostile" pitchFamily="34" charset="0"/>
              </a:rPr>
              <a:t>DEP</a:t>
            </a:r>
            <a:r>
              <a:rPr lang="en-NZ" sz="2000" b="1" dirty="0" smtClean="0">
                <a:solidFill>
                  <a:schemeClr val="bg1"/>
                </a:solidFill>
                <a:latin typeface="Eurostile" pitchFamily="34" charset="0"/>
              </a:rPr>
              <a:t> </a:t>
            </a:r>
            <a:r>
              <a:rPr lang="en-NZ" sz="2000" b="1" dirty="0" err="1" smtClean="0">
                <a:solidFill>
                  <a:schemeClr val="bg1"/>
                </a:solidFill>
                <a:latin typeface="Eurostile" pitchFamily="34" charset="0"/>
              </a:rPr>
              <a:t>IN</a:t>
            </a:r>
            <a:endParaRPr lang="en-NZ" sz="2000" b="1" dirty="0">
              <a:solidFill>
                <a:schemeClr val="bg1"/>
              </a:solidFill>
              <a:latin typeface="Eurostile" pitchFamily="34" charset="0"/>
            </a:endParaRPr>
          </a:p>
        </p:txBody>
      </p:sp>
      <p:pic>
        <p:nvPicPr>
          <p:cNvPr id="53" name="Picture 52" descr="INSOMNIA Full Logo Invert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08" y="1428736"/>
            <a:ext cx="5105402" cy="16764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54" name="Picture 53" descr="tagline - ful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3174" y="2827310"/>
            <a:ext cx="5105400" cy="200025"/>
          </a:xfrm>
          <a:prstGeom prst="rect">
            <a:avLst/>
          </a:prstGeom>
        </p:spPr>
      </p:pic>
      <p:pic>
        <p:nvPicPr>
          <p:cNvPr id="21" name="Picture 20" descr="Icon - Full Size - Inverted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3160462">
            <a:off x="-1693477" y="2523077"/>
            <a:ext cx="940050" cy="1057361"/>
          </a:xfrm>
          <a:prstGeom prst="rect">
            <a:avLst/>
          </a:prstGeom>
        </p:spPr>
      </p:pic>
      <p:pic>
        <p:nvPicPr>
          <p:cNvPr id="22" name="Picture 21" descr="Icon - Full Size - Inverted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3160462">
            <a:off x="-1854335" y="5023406"/>
            <a:ext cx="940050" cy="1057361"/>
          </a:xfrm>
          <a:prstGeom prst="rect">
            <a:avLst/>
          </a:prstGeom>
        </p:spPr>
      </p:pic>
      <p:pic>
        <p:nvPicPr>
          <p:cNvPr id="23" name="Picture 22" descr="Icon - Full Size - Inverted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3160462">
            <a:off x="145930" y="8095240"/>
            <a:ext cx="940050" cy="1057361"/>
          </a:xfrm>
          <a:prstGeom prst="rect">
            <a:avLst/>
          </a:prstGeom>
        </p:spPr>
      </p:pic>
      <p:pic>
        <p:nvPicPr>
          <p:cNvPr id="51" name="Picture 2" descr="L:\Kiwicon\2007 Kiwicon\kiwicon_logo-small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0" y="2356468"/>
            <a:ext cx="9144000" cy="225716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9" name="Picture 18" descr="Icon - Full Size - Inverted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3160462">
            <a:off x="2574822" y="7880902"/>
            <a:ext cx="940050" cy="1057361"/>
          </a:xfrm>
          <a:prstGeom prst="rect">
            <a:avLst/>
          </a:prstGeom>
        </p:spPr>
      </p:pic>
      <p:pic>
        <p:nvPicPr>
          <p:cNvPr id="20" name="Picture 19" descr="Icon - Full Size - Inverted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3160462">
            <a:off x="1128145" y="7880902"/>
            <a:ext cx="940050" cy="1057361"/>
          </a:xfrm>
          <a:prstGeom prst="rect">
            <a:avLst/>
          </a:prstGeom>
        </p:spPr>
      </p:pic>
      <p:pic>
        <p:nvPicPr>
          <p:cNvPr id="36" name="Picture 35" descr="Icon - Full Size - Inverted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3160462">
            <a:off x="-907660" y="6523605"/>
            <a:ext cx="940050" cy="1057361"/>
          </a:xfrm>
          <a:prstGeom prst="rect">
            <a:avLst/>
          </a:prstGeom>
        </p:spPr>
      </p:pic>
      <p:pic>
        <p:nvPicPr>
          <p:cNvPr id="37" name="Picture 36" descr="Icon - Full Size - Inverted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3160462">
            <a:off x="235380" y="7023647"/>
            <a:ext cx="940050" cy="1057361"/>
          </a:xfrm>
          <a:prstGeom prst="rect">
            <a:avLst/>
          </a:prstGeom>
        </p:spPr>
      </p:pic>
      <p:pic>
        <p:nvPicPr>
          <p:cNvPr id="38" name="Picture 37" descr="Icon - Full Size - Inverted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3160462">
            <a:off x="-1175430" y="3094581"/>
            <a:ext cx="940050" cy="1057361"/>
          </a:xfrm>
          <a:prstGeom prst="rect">
            <a:avLst/>
          </a:prstGeom>
        </p:spPr>
      </p:pic>
      <p:pic>
        <p:nvPicPr>
          <p:cNvPr id="39" name="Picture 38" descr="Icon - Full Size - Inverted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3160462">
            <a:off x="3092868" y="7023647"/>
            <a:ext cx="940050" cy="1057361"/>
          </a:xfrm>
          <a:prstGeom prst="rect">
            <a:avLst/>
          </a:prstGeom>
        </p:spPr>
      </p:pic>
      <p:pic>
        <p:nvPicPr>
          <p:cNvPr id="40" name="Picture 39" descr="Icon - Full Size - Inverted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3160462">
            <a:off x="1646191" y="7023647"/>
            <a:ext cx="940050" cy="1057361"/>
          </a:xfrm>
          <a:prstGeom prst="rect">
            <a:avLst/>
          </a:prstGeom>
        </p:spPr>
      </p:pic>
      <p:pic>
        <p:nvPicPr>
          <p:cNvPr id="41" name="Picture 40" descr="Icon - Full Size - Inverted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3160462">
            <a:off x="-1175430" y="4737655"/>
            <a:ext cx="940050" cy="1057361"/>
          </a:xfrm>
          <a:prstGeom prst="rect">
            <a:avLst/>
          </a:prstGeom>
        </p:spPr>
      </p:pic>
      <p:pic>
        <p:nvPicPr>
          <p:cNvPr id="42" name="Picture 41" descr="Icon - Full Size - Inverted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3160462">
            <a:off x="4503679" y="7023647"/>
            <a:ext cx="940050" cy="1057361"/>
          </a:xfrm>
          <a:prstGeom prst="rect">
            <a:avLst/>
          </a:prstGeom>
        </p:spPr>
      </p:pic>
      <p:pic>
        <p:nvPicPr>
          <p:cNvPr id="43" name="Picture 42" descr="Icon - Full Size - Inverted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3160462">
            <a:off x="-1175431" y="1665822"/>
            <a:ext cx="940050" cy="1057361"/>
          </a:xfrm>
          <a:prstGeom prst="rect">
            <a:avLst/>
          </a:prstGeom>
        </p:spPr>
      </p:pic>
      <p:pic>
        <p:nvPicPr>
          <p:cNvPr id="44" name="Picture 43" descr="Icon - Full Size - Inverted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3160462">
            <a:off x="5807512" y="7023647"/>
            <a:ext cx="940050" cy="1057361"/>
          </a:xfrm>
          <a:prstGeom prst="rect">
            <a:avLst/>
          </a:prstGeom>
        </p:spPr>
      </p:pic>
      <p:pic>
        <p:nvPicPr>
          <p:cNvPr id="45" name="Picture 44" descr="Icon - Full Size - Inverted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3160462">
            <a:off x="-1336289" y="4166151"/>
            <a:ext cx="940050" cy="1057361"/>
          </a:xfrm>
          <a:prstGeom prst="rect">
            <a:avLst/>
          </a:prstGeom>
        </p:spPr>
      </p:pic>
      <p:pic>
        <p:nvPicPr>
          <p:cNvPr id="46" name="Picture 45" descr="Icon - Full Size - Inverted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3160462">
            <a:off x="663976" y="7237985"/>
            <a:ext cx="940050" cy="1057361"/>
          </a:xfrm>
          <a:prstGeom prst="rect">
            <a:avLst/>
          </a:prstGeom>
        </p:spPr>
      </p:pic>
      <p:sp>
        <p:nvSpPr>
          <p:cNvPr id="24" name="Rectangular Callout 23"/>
          <p:cNvSpPr/>
          <p:nvPr/>
        </p:nvSpPr>
        <p:spPr>
          <a:xfrm>
            <a:off x="5652120" y="4005064"/>
            <a:ext cx="3071834" cy="500066"/>
          </a:xfrm>
          <a:prstGeom prst="wedgeRectCallout">
            <a:avLst>
              <a:gd name="adj1" fmla="val -41493"/>
              <a:gd name="adj2" fmla="val -109704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000" dirty="0" smtClean="0">
                <a:solidFill>
                  <a:schemeClr val="tx1"/>
                </a:solidFill>
              </a:rPr>
              <a:t>And other stuff too</a:t>
            </a:r>
            <a:endParaRPr lang="en-NZ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7 L 1.17239 -1.1784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-58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11111E-6 3.7037E-7 L 1.17239 -1.17847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-58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6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11111E-6 3.7037E-7 L 1.17239 -1.17847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-58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7 L 1.17239 -1.17847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-58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11111E-6 3.7037E-7 L 1.17239 -1.17847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-58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6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11111E-6 3.7037E-7 L 1.17239 -1.17847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-58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7 L 1.17239 -1.17847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-58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6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11111E-6 3.7037E-7 L 1.17239 -1.17847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-58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56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11111E-6 3.7037E-7 L 1.17239 -1.17847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-58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6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11111E-6 3.7037E-7 L 1.17239 -1.17847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-58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6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11111E-6 3.7037E-7 L 1.17239 -1.17847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-58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6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11111E-6 3.7037E-7 L 1.17239 -1.17847 " pathEditMode="relative" rAng="0" ptsTypes="AA">
                                      <p:cBhvr>
                                        <p:cTn id="2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-58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56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11111E-6 3.7037E-7 L 1.17239 -1.17847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-58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6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11111E-6 3.7037E-7 L 1.17239 -1.17847 " pathEditMode="relative" rAng="0" ptsTypes="AA">
                                      <p:cBhvr>
                                        <p:cTn id="32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-58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6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11111E-6 3.7037E-7 L 1.17239 -1.17847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-58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56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11111E-6 3.7037E-7 L 1.17239 -1.17847 " pathEditMode="relative" rAng="0" ptsTypes="AA">
                                      <p:cBhvr>
                                        <p:cTn id="3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-5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0 0.3527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8" presetClass="entr" presetSubtype="16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2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7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Disable </a:t>
            </a:r>
            <a:r>
              <a:rPr lang="en-NZ" dirty="0" err="1" smtClean="0"/>
              <a:t>DEP</a:t>
            </a:r>
            <a:endParaRPr lang="en-NZ" dirty="0" smtClean="0"/>
          </a:p>
          <a:p>
            <a:pPr lvl="1"/>
            <a:r>
              <a:rPr lang="en-NZ" dirty="0" smtClean="0"/>
              <a:t>Essentially this is Opt Out for a process</a:t>
            </a:r>
          </a:p>
          <a:p>
            <a:pPr lvl="1"/>
            <a:endParaRPr lang="en-NZ" dirty="0" smtClean="0"/>
          </a:p>
          <a:p>
            <a:r>
              <a:rPr lang="en-NZ" dirty="0" err="1" smtClean="0"/>
              <a:t>NtSetInformationProcess</a:t>
            </a:r>
            <a:r>
              <a:rPr lang="en-NZ" dirty="0" smtClean="0"/>
              <a:t>()</a:t>
            </a:r>
          </a:p>
          <a:p>
            <a:pPr lvl="1"/>
            <a:r>
              <a:rPr lang="en-NZ" dirty="0" err="1" smtClean="0"/>
              <a:t>Skape</a:t>
            </a:r>
            <a:r>
              <a:rPr lang="en-NZ" dirty="0" smtClean="0"/>
              <a:t> and </a:t>
            </a:r>
            <a:r>
              <a:rPr lang="en-NZ" dirty="0" err="1" smtClean="0"/>
              <a:t>Skywing</a:t>
            </a:r>
            <a:r>
              <a:rPr lang="en-NZ" dirty="0" smtClean="0"/>
              <a:t> ret-to-</a:t>
            </a:r>
            <a:r>
              <a:rPr lang="en-NZ" dirty="0" err="1" smtClean="0"/>
              <a:t>libc</a:t>
            </a:r>
            <a:r>
              <a:rPr lang="en-NZ" dirty="0" smtClean="0"/>
              <a:t> to deactivate </a:t>
            </a:r>
            <a:r>
              <a:rPr lang="en-NZ" dirty="0" err="1" smtClean="0"/>
              <a:t>DEP</a:t>
            </a:r>
            <a:endParaRPr lang="en-NZ" dirty="0" smtClean="0"/>
          </a:p>
          <a:p>
            <a:endParaRPr lang="en-NZ" dirty="0" smtClean="0"/>
          </a:p>
          <a:p>
            <a:r>
              <a:rPr lang="en-NZ" dirty="0" err="1" smtClean="0"/>
              <a:t>SetProcessDEPPolicy</a:t>
            </a:r>
            <a:r>
              <a:rPr lang="en-NZ" dirty="0" smtClean="0"/>
              <a:t>()</a:t>
            </a:r>
          </a:p>
          <a:p>
            <a:pPr lvl="1"/>
            <a:r>
              <a:rPr lang="en-NZ" dirty="0" smtClean="0"/>
              <a:t>On XP SP3 and later</a:t>
            </a:r>
          </a:p>
          <a:p>
            <a:endParaRPr lang="en-NZ" dirty="0" smtClean="0"/>
          </a:p>
          <a:p>
            <a:r>
              <a:rPr lang="en-NZ" dirty="0" smtClean="0"/>
              <a:t>Will not work against</a:t>
            </a:r>
          </a:p>
          <a:p>
            <a:pPr lvl="1"/>
            <a:r>
              <a:rPr lang="en-NZ" dirty="0" smtClean="0"/>
              <a:t>/</a:t>
            </a:r>
            <a:r>
              <a:rPr lang="en-NZ" dirty="0" err="1" smtClean="0"/>
              <a:t>AlwaysOn</a:t>
            </a:r>
            <a:endParaRPr lang="en-NZ" dirty="0" smtClean="0"/>
          </a:p>
          <a:p>
            <a:pPr lvl="1"/>
            <a:r>
              <a:rPr lang="en-NZ" dirty="0" smtClean="0"/>
              <a:t>Permanent </a:t>
            </a:r>
            <a:r>
              <a:rPr lang="en-NZ" dirty="0" err="1" smtClean="0"/>
              <a:t>DEP</a:t>
            </a:r>
            <a:endParaRPr lang="en-NZ" dirty="0" smtClean="0"/>
          </a:p>
          <a:p>
            <a:pPr lvl="1"/>
            <a:endParaRPr lang="en-NZ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Disable </a:t>
            </a:r>
            <a:r>
              <a:rPr lang="en-NZ" dirty="0" err="1" smtClean="0"/>
              <a:t>DEP</a:t>
            </a:r>
            <a:r>
              <a:rPr lang="en-NZ" dirty="0" smtClean="0"/>
              <a:t> </a:t>
            </a:r>
            <a:r>
              <a:rPr lang="en-NZ" dirty="0" err="1" smtClean="0"/>
              <a:t>vs</a:t>
            </a:r>
            <a:r>
              <a:rPr lang="en-NZ" dirty="0" smtClean="0"/>
              <a:t> Bypass </a:t>
            </a:r>
            <a:r>
              <a:rPr lang="en-NZ" dirty="0" err="1" smtClean="0"/>
              <a:t>DEP</a:t>
            </a:r>
            <a:endParaRPr lang="en-NZ" dirty="0"/>
          </a:p>
        </p:txBody>
      </p:sp>
      <p:sp>
        <p:nvSpPr>
          <p:cNvPr id="4" name="Rectangle 3"/>
          <p:cNvSpPr/>
          <p:nvPr/>
        </p:nvSpPr>
        <p:spPr>
          <a:xfrm>
            <a:off x="4429124" y="2928934"/>
            <a:ext cx="4357718" cy="19288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dirty="0" err="1" smtClean="0">
                <a:solidFill>
                  <a:schemeClr val="tx1"/>
                </a:solidFill>
              </a:rPr>
              <a:t>NtSetInformationProcess</a:t>
            </a:r>
            <a:r>
              <a:rPr lang="en-NZ" dirty="0" smtClean="0">
                <a:solidFill>
                  <a:schemeClr val="tx1"/>
                </a:solidFill>
              </a:rPr>
              <a:t>(</a:t>
            </a:r>
          </a:p>
          <a:p>
            <a:r>
              <a:rPr lang="en-NZ" dirty="0" smtClean="0">
                <a:solidFill>
                  <a:schemeClr val="tx1"/>
                </a:solidFill>
              </a:rPr>
              <a:t>	</a:t>
            </a:r>
            <a:r>
              <a:rPr lang="en-NZ" dirty="0" err="1" smtClean="0">
                <a:solidFill>
                  <a:schemeClr val="tx1"/>
                </a:solidFill>
              </a:rPr>
              <a:t>NtCurrentProcess</a:t>
            </a:r>
            <a:r>
              <a:rPr lang="en-NZ" dirty="0" smtClean="0">
                <a:solidFill>
                  <a:schemeClr val="tx1"/>
                </a:solidFill>
              </a:rPr>
              <a:t>(), // (HANDLE)-1</a:t>
            </a:r>
          </a:p>
          <a:p>
            <a:r>
              <a:rPr lang="en-NZ" dirty="0" smtClean="0">
                <a:solidFill>
                  <a:schemeClr val="tx1"/>
                </a:solidFill>
              </a:rPr>
              <a:t>	</a:t>
            </a:r>
            <a:r>
              <a:rPr lang="en-NZ" dirty="0" err="1" smtClean="0">
                <a:solidFill>
                  <a:schemeClr val="tx1"/>
                </a:solidFill>
              </a:rPr>
              <a:t>ProcessExecuteFlags</a:t>
            </a:r>
            <a:r>
              <a:rPr lang="en-NZ" dirty="0" smtClean="0">
                <a:solidFill>
                  <a:schemeClr val="tx1"/>
                </a:solidFill>
              </a:rPr>
              <a:t>, // 0x22</a:t>
            </a:r>
          </a:p>
          <a:p>
            <a:r>
              <a:rPr lang="en-NZ" dirty="0" smtClean="0">
                <a:solidFill>
                  <a:schemeClr val="tx1"/>
                </a:solidFill>
              </a:rPr>
              <a:t>	&amp;</a:t>
            </a:r>
            <a:r>
              <a:rPr lang="en-NZ" dirty="0" err="1" smtClean="0">
                <a:solidFill>
                  <a:schemeClr val="tx1"/>
                </a:solidFill>
              </a:rPr>
              <a:t>ExecuteFlags</a:t>
            </a:r>
            <a:r>
              <a:rPr lang="en-NZ" dirty="0" smtClean="0">
                <a:solidFill>
                  <a:schemeClr val="tx1"/>
                </a:solidFill>
              </a:rPr>
              <a:t>, // </a:t>
            </a:r>
            <a:r>
              <a:rPr lang="en-NZ" dirty="0" err="1" smtClean="0">
                <a:solidFill>
                  <a:schemeClr val="tx1"/>
                </a:solidFill>
              </a:rPr>
              <a:t>ptr</a:t>
            </a:r>
            <a:r>
              <a:rPr lang="en-NZ" dirty="0" smtClean="0">
                <a:solidFill>
                  <a:schemeClr val="tx1"/>
                </a:solidFill>
              </a:rPr>
              <a:t> to 0x2</a:t>
            </a:r>
          </a:p>
          <a:p>
            <a:r>
              <a:rPr lang="en-NZ" dirty="0" smtClean="0">
                <a:solidFill>
                  <a:schemeClr val="tx1"/>
                </a:solidFill>
              </a:rPr>
              <a:t>	</a:t>
            </a:r>
            <a:r>
              <a:rPr lang="en-NZ" dirty="0" err="1" smtClean="0">
                <a:solidFill>
                  <a:schemeClr val="tx1"/>
                </a:solidFill>
              </a:rPr>
              <a:t>sizeof</a:t>
            </a:r>
            <a:r>
              <a:rPr lang="en-NZ" dirty="0" smtClean="0">
                <a:solidFill>
                  <a:schemeClr val="tx1"/>
                </a:solidFill>
              </a:rPr>
              <a:t>(</a:t>
            </a:r>
            <a:r>
              <a:rPr lang="en-NZ" dirty="0" err="1" smtClean="0">
                <a:solidFill>
                  <a:schemeClr val="tx1"/>
                </a:solidFill>
              </a:rPr>
              <a:t>ExecuteFlags</a:t>
            </a:r>
            <a:r>
              <a:rPr lang="en-NZ" dirty="0" smtClean="0">
                <a:solidFill>
                  <a:schemeClr val="tx1"/>
                </a:solidFill>
              </a:rPr>
              <a:t>)); // 0x4</a:t>
            </a:r>
            <a:endParaRPr lang="en-NZ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20" y="5857892"/>
            <a:ext cx="8501122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000" dirty="0" smtClean="0">
                <a:solidFill>
                  <a:schemeClr val="tx1"/>
                </a:solidFill>
              </a:rPr>
              <a:t>From Now On Lets Just Assume /</a:t>
            </a:r>
            <a:r>
              <a:rPr lang="en-NZ" sz="2000" dirty="0" err="1" smtClean="0">
                <a:solidFill>
                  <a:schemeClr val="tx1"/>
                </a:solidFill>
              </a:rPr>
              <a:t>AlwaysOn</a:t>
            </a:r>
            <a:r>
              <a:rPr lang="en-NZ" sz="2000" dirty="0" smtClean="0">
                <a:solidFill>
                  <a:schemeClr val="tx1"/>
                </a:solidFill>
              </a:rPr>
              <a:t> Permanent </a:t>
            </a:r>
            <a:r>
              <a:rPr lang="en-NZ" sz="2000" dirty="0" err="1" smtClean="0">
                <a:solidFill>
                  <a:schemeClr val="tx1"/>
                </a:solidFill>
              </a:rPr>
              <a:t>DEP</a:t>
            </a:r>
            <a:r>
              <a:rPr lang="en-NZ" sz="2000" dirty="0" smtClean="0">
                <a:solidFill>
                  <a:schemeClr val="tx1"/>
                </a:solidFill>
              </a:rPr>
              <a:t> Is Enabled</a:t>
            </a:r>
            <a:endParaRPr lang="en-NZ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Bypass </a:t>
            </a:r>
            <a:r>
              <a:rPr lang="en-NZ" dirty="0" err="1" smtClean="0"/>
              <a:t>DEP</a:t>
            </a:r>
            <a:endParaRPr lang="en-NZ" dirty="0" smtClean="0"/>
          </a:p>
          <a:p>
            <a:pPr lvl="1"/>
            <a:r>
              <a:rPr lang="en-NZ" dirty="0" smtClean="0"/>
              <a:t>Allocate executable memory to contain </a:t>
            </a:r>
            <a:r>
              <a:rPr lang="en-NZ" dirty="0" err="1" smtClean="0"/>
              <a:t>shellcode</a:t>
            </a:r>
            <a:endParaRPr lang="en-NZ" dirty="0" smtClean="0"/>
          </a:p>
          <a:p>
            <a:endParaRPr lang="en-NZ" dirty="0" smtClean="0"/>
          </a:p>
          <a:p>
            <a:r>
              <a:rPr lang="en-NZ" dirty="0" smtClean="0"/>
              <a:t>Various very clever browser attacks</a:t>
            </a:r>
          </a:p>
          <a:p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Disable </a:t>
            </a:r>
            <a:r>
              <a:rPr lang="en-NZ" dirty="0" err="1" smtClean="0"/>
              <a:t>DEP</a:t>
            </a:r>
            <a:r>
              <a:rPr lang="en-NZ" dirty="0" smtClean="0"/>
              <a:t> </a:t>
            </a:r>
            <a:r>
              <a:rPr lang="en-NZ" dirty="0" err="1" smtClean="0"/>
              <a:t>vs</a:t>
            </a:r>
            <a:r>
              <a:rPr lang="en-NZ" dirty="0" smtClean="0"/>
              <a:t> Bypass </a:t>
            </a:r>
            <a:r>
              <a:rPr lang="en-NZ" dirty="0" err="1" smtClean="0"/>
              <a:t>DEP</a:t>
            </a:r>
            <a:endParaRPr lang="en-NZ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28662" y="2714620"/>
          <a:ext cx="6786610" cy="21234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240459"/>
                <a:gridCol w="2546151"/>
              </a:tblGrid>
              <a:tr h="370840">
                <a:tc>
                  <a:txBody>
                    <a:bodyPr/>
                    <a:lstStyle/>
                    <a:p>
                      <a:r>
                        <a:rPr lang="en-NZ" dirty="0" smtClean="0"/>
                        <a:t>Attack</a:t>
                      </a:r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err="1" smtClean="0"/>
                        <a:t>Defense</a:t>
                      </a:r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 err="1" smtClean="0"/>
                        <a:t>.Net</a:t>
                      </a:r>
                      <a:r>
                        <a:rPr lang="en-NZ" dirty="0" smtClean="0"/>
                        <a:t> User Control </a:t>
                      </a:r>
                      <a:r>
                        <a:rPr lang="en-NZ" dirty="0" err="1" smtClean="0"/>
                        <a:t>DEP</a:t>
                      </a:r>
                      <a:r>
                        <a:rPr lang="en-NZ" dirty="0" smtClean="0"/>
                        <a:t> Bypass</a:t>
                      </a:r>
                      <a:endParaRPr lang="en-NZ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800" kern="1200" dirty="0" smtClean="0"/>
                        <a:t>Internet Explorer 8</a:t>
                      </a:r>
                      <a:endParaRPr lang="en-NZ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 err="1" smtClean="0"/>
                        <a:t>Actionscript</a:t>
                      </a:r>
                      <a:r>
                        <a:rPr lang="en-NZ" dirty="0" smtClean="0"/>
                        <a:t> Heap Spray</a:t>
                      </a:r>
                      <a:endParaRPr lang="en-NZ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800" kern="1200" dirty="0" smtClean="0"/>
                        <a:t>Flash 10 (</a:t>
                      </a:r>
                      <a:r>
                        <a:rPr lang="en-NZ" sz="1800" kern="1200" dirty="0" err="1" smtClean="0"/>
                        <a:t>DEP</a:t>
                      </a:r>
                      <a:r>
                        <a:rPr lang="en-NZ" sz="1800" kern="1200" dirty="0" smtClean="0"/>
                        <a:t>/</a:t>
                      </a:r>
                      <a:r>
                        <a:rPr lang="en-NZ" sz="1800" kern="1200" dirty="0" err="1" smtClean="0"/>
                        <a:t>ASLR</a:t>
                      </a:r>
                      <a:r>
                        <a:rPr lang="en-NZ" sz="1800" kern="1200" dirty="0" smtClean="0"/>
                        <a:t>)</a:t>
                      </a:r>
                      <a:endParaRPr lang="en-NZ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 smtClean="0"/>
                        <a:t>Java Heap Spray</a:t>
                      </a:r>
                      <a:endParaRPr lang="en-NZ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800" kern="1200" dirty="0" smtClean="0"/>
                        <a:t>No longer </a:t>
                      </a:r>
                      <a:r>
                        <a:rPr lang="en-NZ" sz="1800" kern="1200" dirty="0" err="1" smtClean="0"/>
                        <a:t>RWX</a:t>
                      </a:r>
                      <a:endParaRPr lang="en-NZ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 err="1" smtClean="0"/>
                        <a:t>JIT</a:t>
                      </a:r>
                      <a:r>
                        <a:rPr lang="en-NZ" dirty="0" smtClean="0"/>
                        <a:t>-Spray</a:t>
                      </a:r>
                      <a:endParaRPr lang="en-NZ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800" kern="1200" dirty="0" smtClean="0"/>
                        <a:t>Flash 10.1. pages with code are encrypted</a:t>
                      </a:r>
                      <a:endParaRPr lang="en-NZ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95536" y="5157192"/>
            <a:ext cx="8501122" cy="7200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000" dirty="0" smtClean="0">
                <a:solidFill>
                  <a:schemeClr val="tx1"/>
                </a:solidFill>
              </a:rPr>
              <a:t>See the AWESOME work released at XCon2010</a:t>
            </a:r>
          </a:p>
          <a:p>
            <a:pPr algn="ctr"/>
            <a:r>
              <a:rPr lang="en-NZ" sz="2000" dirty="0" smtClean="0">
                <a:solidFill>
                  <a:schemeClr val="tx1"/>
                </a:solidFill>
              </a:rPr>
              <a:t>Defeat Win 7 Browser Protection - XCon2010_win7</a:t>
            </a:r>
            <a:endParaRPr lang="en-NZ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Bypass </a:t>
            </a:r>
            <a:r>
              <a:rPr lang="en-NZ" dirty="0" err="1" smtClean="0"/>
              <a:t>DEP</a:t>
            </a:r>
            <a:r>
              <a:rPr lang="en-NZ" dirty="0" smtClean="0"/>
              <a:t> with ret2libc</a:t>
            </a:r>
          </a:p>
          <a:p>
            <a:pPr lvl="1"/>
            <a:r>
              <a:rPr lang="en-NZ" dirty="0" smtClean="0"/>
              <a:t>Use executable instructions from the application</a:t>
            </a:r>
          </a:p>
          <a:p>
            <a:pPr lvl="1"/>
            <a:r>
              <a:rPr lang="en-NZ" dirty="0" smtClean="0"/>
              <a:t>Use executable instructions from other </a:t>
            </a:r>
            <a:r>
              <a:rPr lang="en-NZ" dirty="0" err="1" smtClean="0"/>
              <a:t>dlls</a:t>
            </a:r>
            <a:endParaRPr lang="en-NZ" dirty="0" smtClean="0"/>
          </a:p>
          <a:p>
            <a:pPr lvl="1"/>
            <a:r>
              <a:rPr lang="en-NZ" dirty="0" smtClean="0"/>
              <a:t>Return Orientated </a:t>
            </a:r>
            <a:r>
              <a:rPr lang="en-NZ" dirty="0" err="1" smtClean="0"/>
              <a:t>Prog</a:t>
            </a:r>
            <a:endParaRPr lang="en-NZ" dirty="0" smtClean="0"/>
          </a:p>
          <a:p>
            <a:pPr lvl="1"/>
            <a:endParaRPr lang="en-NZ" dirty="0" smtClean="0"/>
          </a:p>
          <a:p>
            <a:pPr lvl="2"/>
            <a:endParaRPr lang="en-NZ" dirty="0" smtClean="0"/>
          </a:p>
          <a:p>
            <a:pPr lvl="1"/>
            <a:endParaRPr lang="en-NZ" dirty="0" smtClean="0"/>
          </a:p>
          <a:p>
            <a:pPr lvl="1"/>
            <a:endParaRPr lang="en-NZ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Bypass </a:t>
            </a:r>
            <a:r>
              <a:rPr lang="en-NZ" dirty="0" err="1" smtClean="0"/>
              <a:t>DEP</a:t>
            </a:r>
            <a:r>
              <a:rPr lang="en-NZ" dirty="0" smtClean="0"/>
              <a:t> </a:t>
            </a:r>
            <a:endParaRPr lang="en-N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420888"/>
            <a:ext cx="8762419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err="1" smtClean="0"/>
              <a:t>CLSID</a:t>
            </a:r>
            <a:endParaRPr lang="en-NZ" dirty="0" smtClean="0"/>
          </a:p>
          <a:p>
            <a:pPr lvl="1"/>
            <a:r>
              <a:rPr lang="en-NZ" dirty="0" smtClean="0"/>
              <a:t>Reference to .</a:t>
            </a:r>
            <a:r>
              <a:rPr lang="en-NZ" dirty="0" err="1" smtClean="0"/>
              <a:t>dlls</a:t>
            </a:r>
            <a:endParaRPr lang="en-NZ" dirty="0" smtClean="0"/>
          </a:p>
          <a:p>
            <a:pPr lvl="1"/>
            <a:r>
              <a:rPr lang="en-NZ" dirty="0" smtClean="0"/>
              <a:t>Loaded in IE</a:t>
            </a:r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Vista IE7 </a:t>
            </a:r>
            <a:r>
              <a:rPr lang="en-NZ" dirty="0" err="1" smtClean="0"/>
              <a:t>DEP</a:t>
            </a:r>
            <a:r>
              <a:rPr lang="en-NZ" dirty="0" smtClean="0"/>
              <a:t>/</a:t>
            </a:r>
            <a:r>
              <a:rPr lang="en-NZ" dirty="0" err="1" smtClean="0"/>
              <a:t>ASLR</a:t>
            </a:r>
            <a:r>
              <a:rPr lang="en-NZ" dirty="0" smtClean="0"/>
              <a:t> Bypass</a:t>
            </a:r>
            <a:endParaRPr lang="en-N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548680"/>
            <a:ext cx="4457700" cy="5616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ular Callout 5"/>
          <p:cNvSpPr/>
          <p:nvPr/>
        </p:nvSpPr>
        <p:spPr>
          <a:xfrm>
            <a:off x="611560" y="4581128"/>
            <a:ext cx="3024336" cy="792088"/>
          </a:xfrm>
          <a:prstGeom prst="wedgeRectCallout">
            <a:avLst>
              <a:gd name="adj1" fmla="val -9245"/>
              <a:gd name="adj2" fmla="val 4581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000" dirty="0" smtClean="0">
                <a:solidFill>
                  <a:schemeClr val="tx1"/>
                </a:solidFill>
              </a:rPr>
              <a:t>C:\Windows\System32</a:t>
            </a:r>
            <a:r>
              <a:rPr lang="en-NZ" sz="2000" dirty="0" smtClean="0">
                <a:solidFill>
                  <a:schemeClr val="tx1"/>
                </a:solidFill>
              </a:rPr>
              <a:t>\</a:t>
            </a:r>
          </a:p>
          <a:p>
            <a:pPr algn="ctr"/>
            <a:r>
              <a:rPr lang="en-NZ" sz="2000" dirty="0" smtClean="0">
                <a:solidFill>
                  <a:schemeClr val="tx1"/>
                </a:solidFill>
              </a:rPr>
              <a:t>infocardapi.dll</a:t>
            </a:r>
            <a:endParaRPr lang="en-NZ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2780928"/>
            <a:ext cx="3672408" cy="7200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000" dirty="0" smtClean="0">
                <a:solidFill>
                  <a:schemeClr val="tx1"/>
                </a:solidFill>
              </a:rPr>
              <a:t>Some Of These Are Not </a:t>
            </a:r>
          </a:p>
          <a:p>
            <a:pPr algn="ctr"/>
            <a:r>
              <a:rPr lang="en-NZ" sz="2000" dirty="0" err="1" smtClean="0">
                <a:solidFill>
                  <a:schemeClr val="tx1"/>
                </a:solidFill>
              </a:rPr>
              <a:t>ASLR</a:t>
            </a:r>
            <a:r>
              <a:rPr lang="en-NZ" sz="2000" dirty="0" smtClean="0">
                <a:solidFill>
                  <a:schemeClr val="tx1"/>
                </a:solidFill>
              </a:rPr>
              <a:t>/</a:t>
            </a:r>
            <a:r>
              <a:rPr lang="en-NZ" sz="2000" dirty="0" err="1" smtClean="0">
                <a:solidFill>
                  <a:schemeClr val="tx1"/>
                </a:solidFill>
              </a:rPr>
              <a:t>DEP</a:t>
            </a:r>
            <a:r>
              <a:rPr lang="en-NZ" sz="2000" dirty="0" smtClean="0">
                <a:solidFill>
                  <a:schemeClr val="tx1"/>
                </a:solidFill>
              </a:rPr>
              <a:t> Aware</a:t>
            </a:r>
            <a:endParaRPr lang="en-NZ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N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204913"/>
            <a:ext cx="9134375" cy="4240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ular Callout 4"/>
          <p:cNvSpPr/>
          <p:nvPr/>
        </p:nvSpPr>
        <p:spPr>
          <a:xfrm>
            <a:off x="611560" y="5301208"/>
            <a:ext cx="2088232" cy="500066"/>
          </a:xfrm>
          <a:prstGeom prst="wedgeRectCallout">
            <a:avLst>
              <a:gd name="adj1" fmla="val -41493"/>
              <a:gd name="adj2" fmla="val -109704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000" dirty="0" smtClean="0">
                <a:solidFill>
                  <a:schemeClr val="tx1"/>
                </a:solidFill>
              </a:rPr>
              <a:t>Is safe to run</a:t>
            </a:r>
            <a:endParaRPr lang="en-NZ" dirty="0">
              <a:solidFill>
                <a:schemeClr val="tx1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3779912" y="4437112"/>
            <a:ext cx="4896544" cy="504056"/>
          </a:xfrm>
          <a:prstGeom prst="wedgeRectCallout">
            <a:avLst>
              <a:gd name="adj1" fmla="val -41493"/>
              <a:gd name="adj2" fmla="val -109704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000" dirty="0" smtClean="0">
                <a:solidFill>
                  <a:schemeClr val="tx1"/>
                </a:solidFill>
              </a:rPr>
              <a:t>Will load </a:t>
            </a:r>
            <a:r>
              <a:rPr lang="en-NZ" dirty="0" smtClean="0">
                <a:solidFill>
                  <a:schemeClr val="tx1"/>
                </a:solidFill>
              </a:rPr>
              <a:t>infocardapi.dll</a:t>
            </a:r>
            <a:endParaRPr lang="en-NZ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Use the stack to control flow</a:t>
            </a:r>
          </a:p>
          <a:p>
            <a:pPr lvl="1"/>
            <a:r>
              <a:rPr lang="en-NZ" dirty="0" smtClean="0"/>
              <a:t>Function address</a:t>
            </a:r>
          </a:p>
          <a:p>
            <a:pPr lvl="1"/>
            <a:r>
              <a:rPr lang="en-NZ" dirty="0" smtClean="0"/>
              <a:t>Parameters</a:t>
            </a:r>
          </a:p>
          <a:p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Gaining </a:t>
            </a:r>
            <a:r>
              <a:rPr lang="en-NZ" dirty="0" err="1" smtClean="0"/>
              <a:t>EIP</a:t>
            </a:r>
            <a:endParaRPr lang="en-NZ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3203848" y="3284984"/>
          <a:ext cx="250033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330"/>
              </a:tblGrid>
              <a:tr h="357445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>
                          <a:solidFill>
                            <a:schemeClr val="tx1"/>
                          </a:solidFill>
                        </a:rPr>
                        <a:t>STACK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...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RETURN ADDRESS1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PARAM1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PARAM2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 smtClean="0"/>
                        <a:t>RETURN ADDRESS2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ular Callout 4"/>
          <p:cNvSpPr/>
          <p:nvPr/>
        </p:nvSpPr>
        <p:spPr>
          <a:xfrm>
            <a:off x="6084168" y="4005064"/>
            <a:ext cx="2270056" cy="702980"/>
          </a:xfrm>
          <a:prstGeom prst="wedgeRectCallout">
            <a:avLst>
              <a:gd name="adj1" fmla="val -62822"/>
              <a:gd name="adj2" fmla="val -18361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000" dirty="0" smtClean="0">
                <a:solidFill>
                  <a:schemeClr val="tx1"/>
                </a:solidFill>
              </a:rPr>
              <a:t>Overwrite RET directly</a:t>
            </a:r>
            <a:endParaRPr lang="en-NZ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err="1" smtClean="0"/>
              <a:t>EIP</a:t>
            </a:r>
            <a:r>
              <a:rPr lang="en-NZ" dirty="0" smtClean="0"/>
              <a:t> through </a:t>
            </a:r>
            <a:r>
              <a:rPr lang="en-NZ" dirty="0" err="1" smtClean="0"/>
              <a:t>SEH</a:t>
            </a:r>
            <a:r>
              <a:rPr lang="en-NZ" dirty="0" smtClean="0"/>
              <a:t> overwrite</a:t>
            </a:r>
          </a:p>
          <a:p>
            <a:pPr lvl="1"/>
            <a:r>
              <a:rPr lang="en-NZ" dirty="0" smtClean="0"/>
              <a:t>Well known technique</a:t>
            </a:r>
          </a:p>
          <a:p>
            <a:pPr lvl="1"/>
            <a:r>
              <a:rPr lang="en-NZ" dirty="0" smtClean="0"/>
              <a:t>No more </a:t>
            </a:r>
            <a:r>
              <a:rPr lang="en-NZ" dirty="0" err="1" smtClean="0"/>
              <a:t>pop,pop</a:t>
            </a:r>
            <a:r>
              <a:rPr lang="en-NZ" dirty="0" smtClean="0"/>
              <a:t>, ret</a:t>
            </a:r>
          </a:p>
          <a:p>
            <a:pPr lvl="1"/>
            <a:r>
              <a:rPr lang="en-NZ" dirty="0" smtClean="0"/>
              <a:t>Other pointers to </a:t>
            </a:r>
            <a:r>
              <a:rPr lang="en-NZ" dirty="0" err="1" smtClean="0"/>
              <a:t>SEH</a:t>
            </a:r>
            <a:r>
              <a:rPr lang="en-NZ" dirty="0" smtClean="0"/>
              <a:t> record</a:t>
            </a:r>
          </a:p>
          <a:p>
            <a:pPr lvl="1"/>
            <a:endParaRPr lang="en-NZ" dirty="0" smtClean="0"/>
          </a:p>
          <a:p>
            <a:pPr lvl="1"/>
            <a:endParaRPr lang="en-NZ" dirty="0" smtClean="0"/>
          </a:p>
          <a:p>
            <a:pPr lvl="1"/>
            <a:endParaRPr lang="en-NZ" dirty="0" smtClean="0"/>
          </a:p>
          <a:p>
            <a:r>
              <a:rPr lang="en-NZ" dirty="0" smtClean="0"/>
              <a:t>Point ESP to our buffer</a:t>
            </a:r>
          </a:p>
          <a:p>
            <a:pPr lvl="1">
              <a:buNone/>
            </a:pPr>
            <a:endParaRPr lang="en-NZ" dirty="0" smtClean="0"/>
          </a:p>
          <a:p>
            <a:pPr lvl="1">
              <a:buNone/>
            </a:pPr>
            <a:endParaRPr lang="en-NZ" dirty="0" smtClean="0"/>
          </a:p>
          <a:p>
            <a:pPr lvl="1"/>
            <a:endParaRPr lang="en-NZ" dirty="0" smtClean="0"/>
          </a:p>
          <a:p>
            <a:r>
              <a:rPr lang="en-NZ" dirty="0" smtClean="0"/>
              <a:t>Reference </a:t>
            </a:r>
            <a:r>
              <a:rPr lang="en-NZ" dirty="0" err="1" smtClean="0"/>
              <a:t>SEH</a:t>
            </a:r>
            <a:r>
              <a:rPr lang="en-NZ" dirty="0" smtClean="0"/>
              <a:t> record</a:t>
            </a:r>
          </a:p>
          <a:p>
            <a:pPr lvl="1"/>
            <a:endParaRPr lang="en-NZ" dirty="0" smtClean="0"/>
          </a:p>
          <a:p>
            <a:pPr lvl="1"/>
            <a:endParaRPr lang="en-NZ" dirty="0" smtClean="0"/>
          </a:p>
          <a:p>
            <a:pPr lvl="2"/>
            <a:endParaRPr lang="en-NZ" dirty="0" smtClean="0"/>
          </a:p>
          <a:p>
            <a:pPr lvl="1"/>
            <a:endParaRPr lang="en-NZ" dirty="0" smtClean="0"/>
          </a:p>
          <a:p>
            <a:endParaRPr lang="en-NZ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Gaining </a:t>
            </a:r>
            <a:r>
              <a:rPr lang="en-NZ" dirty="0" err="1" smtClean="0"/>
              <a:t>EIP</a:t>
            </a:r>
            <a:endParaRPr lang="en-NZ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6300192" y="548680"/>
          <a:ext cx="250033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330"/>
              </a:tblGrid>
              <a:tr h="357445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>
                          <a:solidFill>
                            <a:schemeClr val="tx1"/>
                          </a:solidFill>
                        </a:rPr>
                        <a:t>STACK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...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algn="ctr"/>
                      <a:r>
                        <a:rPr lang="en-NZ" dirty="0" err="1" smtClean="0"/>
                        <a:t>Ptr</a:t>
                      </a:r>
                      <a:r>
                        <a:rPr lang="en-NZ" baseline="0" dirty="0" smtClean="0"/>
                        <a:t> To </a:t>
                      </a:r>
                      <a:r>
                        <a:rPr lang="en-NZ" baseline="0" dirty="0" err="1" smtClean="0"/>
                        <a:t>SEH</a:t>
                      </a:r>
                      <a:r>
                        <a:rPr lang="en-NZ" baseline="0" dirty="0" smtClean="0"/>
                        <a:t> Record</a:t>
                      </a:r>
                      <a:endParaRPr lang="en-NZ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algn="ctr"/>
                      <a:endParaRPr lang="en-NZ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algn="ctr"/>
                      <a:endParaRPr lang="en-NZ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algn="ctr"/>
                      <a:endParaRPr lang="en-NZ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algn="ctr"/>
                      <a:endParaRPr lang="en-NZ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 err="1" smtClean="0"/>
                        <a:t>XXXXXXXX</a:t>
                      </a:r>
                      <a:endParaRPr lang="en-NZ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algn="ctr"/>
                      <a:r>
                        <a:rPr lang="en-NZ" dirty="0" err="1" smtClean="0"/>
                        <a:t>XXXXXXXX</a:t>
                      </a:r>
                      <a:endParaRPr lang="en-NZ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algn="ctr"/>
                      <a:r>
                        <a:rPr lang="en-NZ" dirty="0" err="1" smtClean="0"/>
                        <a:t>XXXXXXXX</a:t>
                      </a:r>
                      <a:endParaRPr lang="en-NZ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algn="ctr"/>
                      <a:r>
                        <a:rPr lang="en-NZ" dirty="0" err="1" smtClean="0"/>
                        <a:t>Ptr</a:t>
                      </a:r>
                      <a:r>
                        <a:rPr lang="en-NZ" baseline="0" dirty="0" smtClean="0"/>
                        <a:t> To Next </a:t>
                      </a:r>
                      <a:r>
                        <a:rPr lang="en-NZ" baseline="0" dirty="0" err="1" smtClean="0"/>
                        <a:t>SEH</a:t>
                      </a:r>
                      <a:r>
                        <a:rPr lang="en-NZ" baseline="0" dirty="0" smtClean="0"/>
                        <a:t> Record</a:t>
                      </a:r>
                      <a:endParaRPr lang="en-NZ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algn="ctr"/>
                      <a:r>
                        <a:rPr lang="en-NZ" dirty="0" err="1" smtClean="0"/>
                        <a:t>Ptr</a:t>
                      </a:r>
                      <a:r>
                        <a:rPr lang="en-NZ" dirty="0" smtClean="0"/>
                        <a:t> To SE</a:t>
                      </a:r>
                      <a:r>
                        <a:rPr lang="en-NZ" baseline="0" dirty="0" smtClean="0"/>
                        <a:t> Handler</a:t>
                      </a:r>
                      <a:endParaRPr lang="en-NZ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algn="ctr"/>
                      <a:r>
                        <a:rPr lang="en-NZ" dirty="0" err="1" smtClean="0"/>
                        <a:t>XXXXXXXX</a:t>
                      </a:r>
                      <a:endParaRPr lang="en-NZ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algn="ctr"/>
                      <a:r>
                        <a:rPr lang="en-NZ" dirty="0" err="1" smtClean="0"/>
                        <a:t>XXXXXXXX</a:t>
                      </a:r>
                      <a:endParaRPr lang="en-NZ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ular Callout 6"/>
          <p:cNvSpPr/>
          <p:nvPr/>
        </p:nvSpPr>
        <p:spPr>
          <a:xfrm>
            <a:off x="4139952" y="5445224"/>
            <a:ext cx="1910016" cy="702980"/>
          </a:xfrm>
          <a:prstGeom prst="wedgeRectCallout">
            <a:avLst>
              <a:gd name="adj1" fmla="val 61925"/>
              <a:gd name="adj2" fmla="val -87463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000" dirty="0" smtClean="0">
                <a:solidFill>
                  <a:schemeClr val="tx1"/>
                </a:solidFill>
              </a:rPr>
              <a:t>Overwrite </a:t>
            </a:r>
            <a:r>
              <a:rPr lang="en-NZ" sz="2000" dirty="0" err="1" smtClean="0">
                <a:solidFill>
                  <a:schemeClr val="tx1"/>
                </a:solidFill>
              </a:rPr>
              <a:t>SEH</a:t>
            </a:r>
            <a:r>
              <a:rPr lang="en-NZ" sz="2000" dirty="0" smtClean="0">
                <a:solidFill>
                  <a:schemeClr val="tx1"/>
                </a:solidFill>
              </a:rPr>
              <a:t> directly</a:t>
            </a:r>
            <a:endParaRPr lang="en-NZ" dirty="0">
              <a:solidFill>
                <a:schemeClr val="tx1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4283968" y="1052736"/>
            <a:ext cx="1766000" cy="702980"/>
          </a:xfrm>
          <a:prstGeom prst="wedgeRectCallout">
            <a:avLst>
              <a:gd name="adj1" fmla="val 62756"/>
              <a:gd name="adj2" fmla="val 7383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000" dirty="0" smtClean="0">
                <a:solidFill>
                  <a:schemeClr val="tx1"/>
                </a:solidFill>
              </a:rPr>
              <a:t>ESP when handler called</a:t>
            </a:r>
            <a:endParaRPr lang="en-NZ" dirty="0">
              <a:solidFill>
                <a:schemeClr val="tx1"/>
              </a:solidFill>
            </a:endParaRPr>
          </a:p>
        </p:txBody>
      </p:sp>
      <p:graphicFrame>
        <p:nvGraphicFramePr>
          <p:cNvPr id="65" name="Content Placeholder 3"/>
          <p:cNvGraphicFramePr>
            <a:graphicFrameLocks/>
          </p:cNvGraphicFramePr>
          <p:nvPr/>
        </p:nvGraphicFramePr>
        <p:xfrm>
          <a:off x="971600" y="2348880"/>
          <a:ext cx="3888431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960"/>
                <a:gridCol w="455964"/>
                <a:gridCol w="561824"/>
                <a:gridCol w="567960"/>
                <a:gridCol w="567960"/>
                <a:gridCol w="561824"/>
                <a:gridCol w="604939"/>
              </a:tblGrid>
              <a:tr h="357445">
                <a:tc>
                  <a:txBody>
                    <a:bodyPr/>
                    <a:lstStyle/>
                    <a:p>
                      <a:pPr algn="ctr"/>
                      <a:r>
                        <a:rPr lang="en-NZ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+1C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+2C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+44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algn="ctr"/>
                      <a:r>
                        <a:rPr lang="en-NZ" b="1" dirty="0" err="1" smtClean="0"/>
                        <a:t>EBP</a:t>
                      </a:r>
                      <a:endParaRPr lang="en-NZ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+C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+24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+30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-04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-0C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-18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6" name="Table 65"/>
          <p:cNvGraphicFramePr>
            <a:graphicFrameLocks noGrp="1"/>
          </p:cNvGraphicFramePr>
          <p:nvPr/>
        </p:nvGraphicFramePr>
        <p:xfrm>
          <a:off x="899592" y="3861048"/>
          <a:ext cx="205517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5172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NZ" b="0" dirty="0" smtClean="0">
                          <a:solidFill>
                            <a:schemeClr val="tx1"/>
                          </a:solidFill>
                        </a:rPr>
                        <a:t>ADD ESP,###</a:t>
                      </a:r>
                    </a:p>
                    <a:p>
                      <a:pPr algn="l"/>
                      <a:r>
                        <a:rPr lang="en-NZ" b="0" dirty="0" err="1" smtClean="0">
                          <a:solidFill>
                            <a:schemeClr val="tx1"/>
                          </a:solidFill>
                        </a:rPr>
                        <a:t>RETN</a:t>
                      </a:r>
                      <a:endParaRPr lang="en-NZ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7" name="Table 66"/>
          <p:cNvGraphicFramePr>
            <a:graphicFrameLocks noGrp="1"/>
          </p:cNvGraphicFramePr>
          <p:nvPr/>
        </p:nvGraphicFramePr>
        <p:xfrm>
          <a:off x="827584" y="5373216"/>
          <a:ext cx="237626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NZ" b="0" dirty="0" err="1" smtClean="0">
                          <a:solidFill>
                            <a:schemeClr val="tx1"/>
                          </a:solidFill>
                        </a:rPr>
                        <a:t>MOV</a:t>
                      </a:r>
                      <a:r>
                        <a:rPr lang="en-NZ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NZ" b="0" dirty="0" err="1" smtClean="0">
                          <a:solidFill>
                            <a:schemeClr val="tx1"/>
                          </a:solidFill>
                        </a:rPr>
                        <a:t>ECX</a:t>
                      </a:r>
                      <a:r>
                        <a:rPr lang="en-NZ" b="0" dirty="0" smtClean="0">
                          <a:solidFill>
                            <a:schemeClr val="tx1"/>
                          </a:solidFill>
                        </a:rPr>
                        <a:t>,[EBP+0C]</a:t>
                      </a:r>
                    </a:p>
                    <a:p>
                      <a:pPr algn="l"/>
                      <a:r>
                        <a:rPr lang="en-NZ" b="0" dirty="0" smtClean="0">
                          <a:solidFill>
                            <a:schemeClr val="tx1"/>
                          </a:solidFill>
                        </a:rPr>
                        <a:t>CALL [</a:t>
                      </a:r>
                      <a:r>
                        <a:rPr lang="en-NZ" b="0" dirty="0" err="1" smtClean="0">
                          <a:solidFill>
                            <a:schemeClr val="tx1"/>
                          </a:solidFill>
                        </a:rPr>
                        <a:t>ECX</a:t>
                      </a:r>
                      <a:r>
                        <a:rPr lang="en-NZ" b="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err="1" smtClean="0"/>
              <a:t>EIP</a:t>
            </a:r>
            <a:r>
              <a:rPr lang="en-NZ" dirty="0" smtClean="0"/>
              <a:t> through </a:t>
            </a:r>
            <a:r>
              <a:rPr lang="en-NZ" dirty="0" err="1" smtClean="0"/>
              <a:t>vTable</a:t>
            </a:r>
            <a:r>
              <a:rPr lang="en-NZ" dirty="0" smtClean="0"/>
              <a:t> overwrite</a:t>
            </a:r>
          </a:p>
          <a:p>
            <a:pPr lvl="1"/>
            <a:r>
              <a:rPr lang="en-NZ" dirty="0" smtClean="0"/>
              <a:t>Common in browser exploits</a:t>
            </a:r>
          </a:p>
          <a:p>
            <a:r>
              <a:rPr lang="en-NZ" dirty="0" smtClean="0"/>
              <a:t> </a:t>
            </a:r>
          </a:p>
          <a:p>
            <a:r>
              <a:rPr lang="en-NZ" dirty="0" smtClean="0"/>
              <a:t>Application function call</a:t>
            </a:r>
          </a:p>
          <a:p>
            <a:pPr lvl="1"/>
            <a:endParaRPr lang="en-NZ" dirty="0" smtClean="0"/>
          </a:p>
          <a:p>
            <a:pPr lvl="1"/>
            <a:endParaRPr lang="en-NZ" dirty="0" smtClean="0"/>
          </a:p>
          <a:p>
            <a:pPr lvl="1"/>
            <a:endParaRPr lang="en-NZ" dirty="0" smtClean="0"/>
          </a:p>
          <a:p>
            <a:pPr lvl="1">
              <a:buNone/>
            </a:pPr>
            <a:endParaRPr lang="en-NZ" dirty="0" smtClean="0"/>
          </a:p>
          <a:p>
            <a:pPr lvl="1">
              <a:buNone/>
            </a:pPr>
            <a:endParaRPr lang="en-NZ" dirty="0" smtClean="0"/>
          </a:p>
          <a:p>
            <a:r>
              <a:rPr lang="en-NZ" dirty="0" smtClean="0"/>
              <a:t>Need to control the stack</a:t>
            </a:r>
          </a:p>
          <a:p>
            <a:pPr lvl="1"/>
            <a:endParaRPr lang="en-NZ" dirty="0" smtClean="0"/>
          </a:p>
          <a:p>
            <a:pPr lvl="1"/>
            <a:endParaRPr lang="en-NZ" dirty="0" smtClean="0"/>
          </a:p>
          <a:p>
            <a:pPr lvl="2"/>
            <a:endParaRPr lang="en-NZ" dirty="0" smtClean="0"/>
          </a:p>
          <a:p>
            <a:pPr lvl="1"/>
            <a:endParaRPr lang="en-NZ" dirty="0" smtClean="0"/>
          </a:p>
          <a:p>
            <a:endParaRPr lang="en-NZ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Gaining </a:t>
            </a:r>
            <a:r>
              <a:rPr lang="en-NZ" dirty="0" err="1" smtClean="0"/>
              <a:t>EIP</a:t>
            </a:r>
            <a:endParaRPr lang="en-NZ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6156176" y="2636912"/>
          <a:ext cx="250033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330"/>
              </a:tblGrid>
              <a:tr h="357445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>
                          <a:solidFill>
                            <a:schemeClr val="tx1"/>
                          </a:solidFill>
                        </a:rPr>
                        <a:t>HEAP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algn="ctr"/>
                      <a:r>
                        <a:rPr lang="en-NZ" dirty="0" err="1" smtClean="0"/>
                        <a:t>XXXXXXXX</a:t>
                      </a:r>
                      <a:endParaRPr lang="en-NZ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 err="1" smtClean="0"/>
                        <a:t>XXXXXXXX</a:t>
                      </a:r>
                      <a:endParaRPr lang="en-NZ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algn="ctr"/>
                      <a:r>
                        <a:rPr lang="en-NZ" dirty="0" err="1" smtClean="0"/>
                        <a:t>XXXXXXXX</a:t>
                      </a:r>
                      <a:endParaRPr lang="en-NZ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algn="ctr"/>
                      <a:r>
                        <a:rPr lang="en-NZ" dirty="0" err="1" smtClean="0"/>
                        <a:t>XXXXXXXX</a:t>
                      </a:r>
                      <a:endParaRPr lang="en-NZ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algn="ctr"/>
                      <a:r>
                        <a:rPr lang="en-NZ" dirty="0" err="1" smtClean="0"/>
                        <a:t>XXXXXXXX</a:t>
                      </a:r>
                      <a:endParaRPr lang="en-NZ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algn="ctr"/>
                      <a:r>
                        <a:rPr lang="en-NZ" dirty="0" err="1" smtClean="0"/>
                        <a:t>XXXXXXXX</a:t>
                      </a:r>
                      <a:endParaRPr lang="en-NZ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ular Callout 6"/>
          <p:cNvSpPr/>
          <p:nvPr/>
        </p:nvSpPr>
        <p:spPr>
          <a:xfrm>
            <a:off x="6372200" y="1484784"/>
            <a:ext cx="2304256" cy="702980"/>
          </a:xfrm>
          <a:prstGeom prst="wedgeRectCallout">
            <a:avLst>
              <a:gd name="adj1" fmla="val -4627"/>
              <a:gd name="adj2" fmla="val 109003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000" dirty="0" err="1" smtClean="0">
                <a:solidFill>
                  <a:schemeClr val="tx1"/>
                </a:solidFill>
              </a:rPr>
              <a:t>vTable</a:t>
            </a:r>
            <a:r>
              <a:rPr lang="en-NZ" sz="2000" dirty="0" smtClean="0">
                <a:solidFill>
                  <a:schemeClr val="tx1"/>
                </a:solidFill>
              </a:rPr>
              <a:t> Overwritten</a:t>
            </a:r>
            <a:endParaRPr lang="en-NZ" dirty="0">
              <a:solidFill>
                <a:schemeClr val="tx1"/>
              </a:solidFill>
            </a:endParaRPr>
          </a:p>
        </p:txBody>
      </p:sp>
      <p:graphicFrame>
        <p:nvGraphicFramePr>
          <p:cNvPr id="66" name="Table 65"/>
          <p:cNvGraphicFramePr>
            <a:graphicFrameLocks noGrp="1"/>
          </p:cNvGraphicFramePr>
          <p:nvPr/>
        </p:nvGraphicFramePr>
        <p:xfrm>
          <a:off x="755576" y="2492896"/>
          <a:ext cx="338437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NZ" b="0" dirty="0" err="1" smtClean="0">
                          <a:solidFill>
                            <a:schemeClr val="tx1"/>
                          </a:solidFill>
                        </a:rPr>
                        <a:t>MOV</a:t>
                      </a:r>
                      <a:r>
                        <a:rPr lang="en-NZ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NZ" b="0" dirty="0" err="1" smtClean="0">
                          <a:solidFill>
                            <a:schemeClr val="tx1"/>
                          </a:solidFill>
                        </a:rPr>
                        <a:t>EAX</a:t>
                      </a:r>
                      <a:r>
                        <a:rPr lang="en-NZ" b="0" dirty="0" smtClean="0">
                          <a:solidFill>
                            <a:schemeClr val="tx1"/>
                          </a:solidFill>
                        </a:rPr>
                        <a:t>,[</a:t>
                      </a:r>
                      <a:r>
                        <a:rPr lang="en-NZ" b="0" dirty="0" err="1" smtClean="0">
                          <a:solidFill>
                            <a:schemeClr val="tx1"/>
                          </a:solidFill>
                        </a:rPr>
                        <a:t>ESI</a:t>
                      </a:r>
                      <a:r>
                        <a:rPr lang="en-NZ" b="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</a:p>
                    <a:p>
                      <a:pPr algn="l"/>
                      <a:r>
                        <a:rPr lang="en-NZ" b="0" dirty="0" smtClean="0">
                          <a:solidFill>
                            <a:schemeClr val="tx1"/>
                          </a:solidFill>
                        </a:rPr>
                        <a:t>CALL</a:t>
                      </a:r>
                      <a:r>
                        <a:rPr lang="en-NZ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NZ" b="0" baseline="0" dirty="0" err="1" smtClean="0">
                          <a:solidFill>
                            <a:schemeClr val="tx1"/>
                          </a:solidFill>
                        </a:rPr>
                        <a:t>EAX</a:t>
                      </a:r>
                      <a:endParaRPr lang="en-NZ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7" name="Table 66"/>
          <p:cNvGraphicFramePr>
            <a:graphicFrameLocks noGrp="1"/>
          </p:cNvGraphicFramePr>
          <p:nvPr/>
        </p:nvGraphicFramePr>
        <p:xfrm>
          <a:off x="755576" y="4869160"/>
          <a:ext cx="338437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NZ" b="0" dirty="0" smtClean="0">
                          <a:solidFill>
                            <a:schemeClr val="tx1"/>
                          </a:solidFill>
                        </a:rPr>
                        <a:t>PUSH </a:t>
                      </a:r>
                      <a:r>
                        <a:rPr lang="en-NZ" b="0" dirty="0" err="1" smtClean="0">
                          <a:solidFill>
                            <a:schemeClr val="tx1"/>
                          </a:solidFill>
                        </a:rPr>
                        <a:t>ECX</a:t>
                      </a:r>
                      <a:endParaRPr lang="en-NZ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NZ" b="0" dirty="0" smtClean="0">
                          <a:solidFill>
                            <a:schemeClr val="tx1"/>
                          </a:solidFill>
                        </a:rPr>
                        <a:t>POP ESP</a:t>
                      </a:r>
                    </a:p>
                    <a:p>
                      <a:pPr algn="l"/>
                      <a:r>
                        <a:rPr lang="en-NZ" b="0" dirty="0" err="1" smtClean="0">
                          <a:solidFill>
                            <a:schemeClr val="tx1"/>
                          </a:solidFill>
                        </a:rPr>
                        <a:t>RETN</a:t>
                      </a:r>
                      <a:endParaRPr lang="en-NZ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Rectangular Callout 12"/>
          <p:cNvSpPr/>
          <p:nvPr/>
        </p:nvSpPr>
        <p:spPr>
          <a:xfrm>
            <a:off x="3491880" y="3429000"/>
            <a:ext cx="2304256" cy="702980"/>
          </a:xfrm>
          <a:prstGeom prst="wedgeRectCallout">
            <a:avLst>
              <a:gd name="adj1" fmla="val -95567"/>
              <a:gd name="adj2" fmla="val -149792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000" dirty="0" err="1" smtClean="0">
                <a:solidFill>
                  <a:schemeClr val="tx1"/>
                </a:solidFill>
              </a:rPr>
              <a:t>ESI</a:t>
            </a:r>
            <a:r>
              <a:rPr lang="en-NZ" sz="2000" dirty="0" smtClean="0">
                <a:solidFill>
                  <a:schemeClr val="tx1"/>
                </a:solidFill>
              </a:rPr>
              <a:t> points to </a:t>
            </a:r>
            <a:r>
              <a:rPr lang="en-NZ" sz="2000" dirty="0" err="1" smtClean="0">
                <a:solidFill>
                  <a:schemeClr val="tx1"/>
                </a:solidFill>
              </a:rPr>
              <a:t>vTable</a:t>
            </a:r>
            <a:endParaRPr lang="en-NZ" dirty="0">
              <a:solidFill>
                <a:schemeClr val="tx1"/>
              </a:solidFill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4283968" y="5301208"/>
            <a:ext cx="3312368" cy="702980"/>
          </a:xfrm>
          <a:prstGeom prst="wedgeRectCallout">
            <a:avLst>
              <a:gd name="adj1" fmla="val -123677"/>
              <a:gd name="adj2" fmla="val -82045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000" dirty="0" smtClean="0">
                <a:solidFill>
                  <a:schemeClr val="tx1"/>
                </a:solidFill>
              </a:rPr>
              <a:t>Exploit points </a:t>
            </a:r>
            <a:r>
              <a:rPr lang="en-NZ" sz="2000" dirty="0" err="1" smtClean="0">
                <a:solidFill>
                  <a:schemeClr val="tx1"/>
                </a:solidFill>
              </a:rPr>
              <a:t>vTable</a:t>
            </a:r>
            <a:r>
              <a:rPr lang="en-NZ" sz="2000" dirty="0" smtClean="0">
                <a:solidFill>
                  <a:schemeClr val="tx1"/>
                </a:solidFill>
              </a:rPr>
              <a:t> to here</a:t>
            </a:r>
            <a:endParaRPr lang="en-NZ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Now we are in control of the stack</a:t>
            </a:r>
          </a:p>
          <a:p>
            <a:pPr lvl="1"/>
            <a:r>
              <a:rPr lang="en-NZ" dirty="0" smtClean="0"/>
              <a:t>Controls execution flow into existing code blocks</a:t>
            </a:r>
          </a:p>
          <a:p>
            <a:pPr lvl="1"/>
            <a:r>
              <a:rPr lang="en-NZ" dirty="0" smtClean="0"/>
              <a:t>Not executing any </a:t>
            </a:r>
            <a:r>
              <a:rPr lang="en-NZ" dirty="0" err="1" smtClean="0"/>
              <a:t>shellcode</a:t>
            </a:r>
            <a:r>
              <a:rPr lang="en-NZ" dirty="0" smtClean="0"/>
              <a:t> yet</a:t>
            </a:r>
          </a:p>
          <a:p>
            <a:endParaRPr lang="en-NZ" dirty="0" smtClean="0"/>
          </a:p>
          <a:p>
            <a:r>
              <a:rPr lang="en-NZ" dirty="0" smtClean="0"/>
              <a:t>Find out where we are</a:t>
            </a:r>
          </a:p>
          <a:p>
            <a:pPr lvl="1"/>
            <a:r>
              <a:rPr lang="en-NZ" dirty="0" smtClean="0"/>
              <a:t>Need to know our ESP address, for local addressing</a:t>
            </a:r>
          </a:p>
          <a:p>
            <a:r>
              <a:rPr lang="en-NZ" dirty="0" smtClean="0"/>
              <a:t>	</a:t>
            </a:r>
          </a:p>
          <a:p>
            <a:endParaRPr lang="en-NZ" dirty="0" smtClean="0"/>
          </a:p>
          <a:p>
            <a:r>
              <a:rPr lang="en-NZ" dirty="0" smtClean="0"/>
              <a:t>	</a:t>
            </a:r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Controlling The Stack</a:t>
            </a:r>
            <a:endParaRPr lang="en-NZ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3568" y="3356992"/>
          <a:ext cx="230425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NZ" b="0" dirty="0" smtClean="0">
                          <a:solidFill>
                            <a:schemeClr val="tx1"/>
                          </a:solidFill>
                        </a:rPr>
                        <a:t>PUSH</a:t>
                      </a:r>
                      <a:r>
                        <a:rPr lang="en-NZ" b="0" baseline="0" dirty="0" smtClean="0">
                          <a:solidFill>
                            <a:schemeClr val="tx1"/>
                          </a:solidFill>
                        </a:rPr>
                        <a:t> ESP</a:t>
                      </a:r>
                    </a:p>
                    <a:p>
                      <a:pPr algn="l"/>
                      <a:r>
                        <a:rPr lang="en-NZ" b="0" baseline="0" dirty="0" smtClean="0">
                          <a:solidFill>
                            <a:schemeClr val="tx1"/>
                          </a:solidFill>
                        </a:rPr>
                        <a:t>POP </a:t>
                      </a:r>
                      <a:r>
                        <a:rPr lang="en-NZ" b="0" baseline="0" dirty="0" err="1" smtClean="0">
                          <a:solidFill>
                            <a:schemeClr val="tx1"/>
                          </a:solidFill>
                        </a:rPr>
                        <a:t>EAX</a:t>
                      </a:r>
                      <a:endParaRPr lang="en-NZ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NZ" b="0" baseline="0" dirty="0" err="1" smtClean="0">
                          <a:solidFill>
                            <a:schemeClr val="tx1"/>
                          </a:solidFill>
                        </a:rPr>
                        <a:t>RETN</a:t>
                      </a:r>
                      <a:endParaRPr lang="en-NZ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148064" y="3356992"/>
          <a:ext cx="3312368" cy="936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/>
              </a:tblGrid>
              <a:tr h="936104">
                <a:tc>
                  <a:txBody>
                    <a:bodyPr/>
                    <a:lstStyle/>
                    <a:p>
                      <a:pPr algn="l"/>
                      <a:r>
                        <a:rPr lang="en-NZ" b="0" dirty="0" err="1" smtClean="0">
                          <a:solidFill>
                            <a:schemeClr val="tx1"/>
                          </a:solidFill>
                        </a:rPr>
                        <a:t>MOV</a:t>
                      </a:r>
                      <a:r>
                        <a:rPr lang="en-NZ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NZ" b="0" dirty="0" err="1" smtClean="0">
                          <a:solidFill>
                            <a:schemeClr val="tx1"/>
                          </a:solidFill>
                        </a:rPr>
                        <a:t>ECX,DWORD</a:t>
                      </a:r>
                      <a:r>
                        <a:rPr lang="en-NZ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NZ" b="0" dirty="0" err="1" smtClean="0">
                          <a:solidFill>
                            <a:schemeClr val="tx1"/>
                          </a:solidFill>
                        </a:rPr>
                        <a:t>PTR</a:t>
                      </a:r>
                      <a:r>
                        <a:rPr lang="en-NZ" b="0" dirty="0" smtClean="0">
                          <a:solidFill>
                            <a:schemeClr val="tx1"/>
                          </a:solidFill>
                        </a:rPr>
                        <a:t> FS:[0]</a:t>
                      </a:r>
                    </a:p>
                    <a:p>
                      <a:pPr algn="l"/>
                      <a:r>
                        <a:rPr lang="en-NZ" b="0" dirty="0" smtClean="0">
                          <a:solidFill>
                            <a:schemeClr val="tx1"/>
                          </a:solidFill>
                        </a:rPr>
                        <a:t>..</a:t>
                      </a:r>
                    </a:p>
                    <a:p>
                      <a:pPr algn="l"/>
                      <a:r>
                        <a:rPr lang="en-NZ" b="0" dirty="0" err="1" smtClean="0">
                          <a:solidFill>
                            <a:schemeClr val="tx1"/>
                          </a:solidFill>
                        </a:rPr>
                        <a:t>RETN</a:t>
                      </a:r>
                      <a:endParaRPr lang="en-NZ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ular Callout 5"/>
          <p:cNvSpPr/>
          <p:nvPr/>
        </p:nvSpPr>
        <p:spPr>
          <a:xfrm>
            <a:off x="395536" y="4797152"/>
            <a:ext cx="2376264" cy="792088"/>
          </a:xfrm>
          <a:prstGeom prst="wedgeRectCallout">
            <a:avLst>
              <a:gd name="adj1" fmla="val 7737"/>
              <a:gd name="adj2" fmla="val -110499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000" dirty="0" smtClean="0">
                <a:solidFill>
                  <a:schemeClr val="tx1"/>
                </a:solidFill>
              </a:rPr>
              <a:t>Load ESP directly</a:t>
            </a:r>
            <a:endParaRPr lang="en-NZ" dirty="0">
              <a:solidFill>
                <a:schemeClr val="tx1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4716016" y="4797152"/>
            <a:ext cx="3384376" cy="792088"/>
          </a:xfrm>
          <a:prstGeom prst="wedgeRectCallout">
            <a:avLst>
              <a:gd name="adj1" fmla="val 7737"/>
              <a:gd name="adj2" fmla="val -110499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000" dirty="0" smtClean="0">
                <a:solidFill>
                  <a:schemeClr val="tx1"/>
                </a:solidFill>
              </a:rPr>
              <a:t>Load ESP indirectly via </a:t>
            </a:r>
            <a:r>
              <a:rPr lang="en-NZ" sz="2000" dirty="0" err="1" smtClean="0">
                <a:solidFill>
                  <a:schemeClr val="tx1"/>
                </a:solidFill>
              </a:rPr>
              <a:t>SEH</a:t>
            </a:r>
            <a:endParaRPr lang="en-NZ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The easy way</a:t>
            </a:r>
          </a:p>
          <a:p>
            <a:pPr lvl="1"/>
            <a:r>
              <a:rPr lang="en-NZ" dirty="0" smtClean="0"/>
              <a:t>Use </a:t>
            </a:r>
            <a:r>
              <a:rPr lang="en-NZ" dirty="0" err="1" smtClean="0"/>
              <a:t>LoadLibrary</a:t>
            </a:r>
            <a:r>
              <a:rPr lang="en-NZ" dirty="0" smtClean="0"/>
              <a:t>() to retrieve DLL over </a:t>
            </a:r>
            <a:r>
              <a:rPr lang="en-NZ" dirty="0" err="1" smtClean="0"/>
              <a:t>webdav</a:t>
            </a:r>
            <a:r>
              <a:rPr lang="en-NZ" dirty="0" smtClean="0"/>
              <a:t>/</a:t>
            </a:r>
            <a:r>
              <a:rPr lang="en-NZ" dirty="0" err="1" smtClean="0"/>
              <a:t>smb</a:t>
            </a:r>
            <a:endParaRPr lang="en-NZ" dirty="0" smtClean="0"/>
          </a:p>
          <a:p>
            <a:pPr lvl="1"/>
            <a:r>
              <a:rPr lang="en-NZ" dirty="0" smtClean="0"/>
              <a:t>DLL is loaded into memory and executed</a:t>
            </a:r>
          </a:p>
          <a:p>
            <a:pPr lvl="1"/>
            <a:r>
              <a:rPr lang="en-NZ" dirty="0" smtClean="0"/>
              <a:t>No memory protection changes required</a:t>
            </a:r>
          </a:p>
          <a:p>
            <a:pPr lvl="1"/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err="1" smtClean="0"/>
              <a:t>DEP</a:t>
            </a:r>
            <a:r>
              <a:rPr lang="en-NZ" dirty="0" smtClean="0"/>
              <a:t> Bypass</a:t>
            </a:r>
            <a:endParaRPr lang="en-NZ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411760" y="3068960"/>
          <a:ext cx="4896544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544"/>
              </a:tblGrid>
              <a:tr h="1008112">
                <a:tc>
                  <a:txBody>
                    <a:bodyPr/>
                    <a:lstStyle/>
                    <a:p>
                      <a:pPr algn="l"/>
                      <a:r>
                        <a:rPr lang="en-NZ" b="0" dirty="0" smtClean="0">
                          <a:solidFill>
                            <a:schemeClr val="tx1"/>
                          </a:solidFill>
                        </a:rPr>
                        <a:t>LEA </a:t>
                      </a:r>
                      <a:r>
                        <a:rPr lang="en-NZ" b="0" dirty="0" err="1" smtClean="0">
                          <a:solidFill>
                            <a:schemeClr val="tx1"/>
                          </a:solidFill>
                        </a:rPr>
                        <a:t>EAX,DWORD</a:t>
                      </a:r>
                      <a:r>
                        <a:rPr lang="en-NZ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NZ" b="0" dirty="0" err="1" smtClean="0">
                          <a:solidFill>
                            <a:schemeClr val="tx1"/>
                          </a:solidFill>
                        </a:rPr>
                        <a:t>PTR</a:t>
                      </a:r>
                      <a:r>
                        <a:rPr lang="en-NZ" b="0" dirty="0" smtClean="0">
                          <a:solidFill>
                            <a:schemeClr val="tx1"/>
                          </a:solidFill>
                        </a:rPr>
                        <a:t> SS:[ESP+40]</a:t>
                      </a:r>
                    </a:p>
                    <a:p>
                      <a:pPr algn="l"/>
                      <a:r>
                        <a:rPr lang="en-NZ" b="0" dirty="0" smtClean="0">
                          <a:solidFill>
                            <a:schemeClr val="tx1"/>
                          </a:solidFill>
                        </a:rPr>
                        <a:t>PUSH </a:t>
                      </a:r>
                      <a:r>
                        <a:rPr lang="en-NZ" b="0" dirty="0" err="1" smtClean="0">
                          <a:solidFill>
                            <a:schemeClr val="tx1"/>
                          </a:solidFill>
                        </a:rPr>
                        <a:t>EAX</a:t>
                      </a:r>
                      <a:endParaRPr lang="en-NZ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NZ" b="0" dirty="0" smtClean="0">
                          <a:solidFill>
                            <a:schemeClr val="tx1"/>
                          </a:solidFill>
                        </a:rPr>
                        <a:t>CALL </a:t>
                      </a:r>
                      <a:r>
                        <a:rPr lang="en-NZ" b="0" dirty="0" err="1" smtClean="0">
                          <a:solidFill>
                            <a:schemeClr val="tx1"/>
                          </a:solidFill>
                        </a:rPr>
                        <a:t>DWORD</a:t>
                      </a:r>
                      <a:r>
                        <a:rPr lang="en-NZ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NZ" b="0" dirty="0" err="1" smtClean="0">
                          <a:solidFill>
                            <a:schemeClr val="tx1"/>
                          </a:solidFill>
                        </a:rPr>
                        <a:t>PTR</a:t>
                      </a:r>
                      <a:r>
                        <a:rPr lang="en-NZ" b="0" dirty="0" smtClean="0">
                          <a:solidFill>
                            <a:schemeClr val="tx1"/>
                          </a:solidFill>
                        </a:rPr>
                        <a:t> DS</a:t>
                      </a:r>
                      <a:r>
                        <a:rPr lang="en-NZ" b="0" smtClean="0">
                          <a:solidFill>
                            <a:schemeClr val="tx1"/>
                          </a:solidFill>
                        </a:rPr>
                        <a:t>:[&lt;&amp;KERNEL32.LoadLibrary&gt;]</a:t>
                      </a:r>
                      <a:endParaRPr lang="en-NZ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ular Callout 4"/>
          <p:cNvSpPr/>
          <p:nvPr/>
        </p:nvSpPr>
        <p:spPr>
          <a:xfrm>
            <a:off x="251520" y="2348880"/>
            <a:ext cx="1764704" cy="792088"/>
          </a:xfrm>
          <a:prstGeom prst="wedgeRectCallout">
            <a:avLst>
              <a:gd name="adj1" fmla="val 72285"/>
              <a:gd name="adj2" fmla="val 51841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000" dirty="0" smtClean="0">
                <a:solidFill>
                  <a:schemeClr val="tx1"/>
                </a:solidFill>
              </a:rPr>
              <a:t>Return to here</a:t>
            </a:r>
            <a:endParaRPr lang="en-NZ" dirty="0">
              <a:solidFill>
                <a:schemeClr val="tx1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6804248" y="2060848"/>
            <a:ext cx="2016224" cy="792088"/>
          </a:xfrm>
          <a:prstGeom prst="wedgeRectCallout">
            <a:avLst>
              <a:gd name="adj1" fmla="val -121948"/>
              <a:gd name="adj2" fmla="val 71082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000" dirty="0" smtClean="0">
                <a:solidFill>
                  <a:schemeClr val="tx1"/>
                </a:solidFill>
              </a:rPr>
              <a:t>Points to our string</a:t>
            </a:r>
            <a:endParaRPr lang="en-NZ" dirty="0">
              <a:solidFill>
                <a:schemeClr val="tx1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5364088" y="4581128"/>
            <a:ext cx="3528392" cy="792088"/>
          </a:xfrm>
          <a:prstGeom prst="wedgeRectCallout">
            <a:avLst>
              <a:gd name="adj1" fmla="val -50141"/>
              <a:gd name="adj2" fmla="val -123726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000" dirty="0" smtClean="0">
                <a:solidFill>
                  <a:schemeClr val="tx1"/>
                </a:solidFill>
              </a:rPr>
              <a:t>Calls </a:t>
            </a:r>
            <a:r>
              <a:rPr lang="en-NZ" sz="2000" dirty="0" err="1" smtClean="0">
                <a:solidFill>
                  <a:schemeClr val="tx1"/>
                </a:solidFill>
              </a:rPr>
              <a:t>LoadLibraryA</a:t>
            </a:r>
            <a:r>
              <a:rPr lang="en-NZ" sz="2000" dirty="0" smtClean="0">
                <a:solidFill>
                  <a:schemeClr val="tx1"/>
                </a:solidFill>
              </a:rPr>
              <a:t>()</a:t>
            </a:r>
            <a:endParaRPr lang="en-NZ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 smtClean="0"/>
          </a:p>
          <a:p>
            <a:endParaRPr lang="en-NZ" dirty="0" smtClean="0"/>
          </a:p>
          <a:p>
            <a:r>
              <a:rPr lang="en-NZ" dirty="0" smtClean="0"/>
              <a:t>Bypassing </a:t>
            </a:r>
            <a:r>
              <a:rPr lang="en-NZ" dirty="0" err="1" smtClean="0"/>
              <a:t>DEP</a:t>
            </a:r>
            <a:r>
              <a:rPr lang="en-NZ" dirty="0" smtClean="0"/>
              <a:t> is not new</a:t>
            </a:r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Create an executable heap to use</a:t>
            </a:r>
          </a:p>
          <a:p>
            <a:pPr lvl="1"/>
            <a:r>
              <a:rPr lang="en-NZ" dirty="0" err="1" smtClean="0"/>
              <a:t>HeapCreate</a:t>
            </a:r>
            <a:r>
              <a:rPr lang="en-NZ" dirty="0" smtClean="0"/>
              <a:t>(</a:t>
            </a:r>
            <a:r>
              <a:rPr lang="en-NZ" dirty="0" err="1" smtClean="0"/>
              <a:t>HEAP_CREATE_ENABLE_EXECUTE</a:t>
            </a:r>
            <a:r>
              <a:rPr lang="en-NZ" dirty="0" smtClean="0"/>
              <a:t>)</a:t>
            </a:r>
          </a:p>
          <a:p>
            <a:pPr lvl="1"/>
            <a:r>
              <a:rPr lang="en-NZ" dirty="0" err="1" smtClean="0"/>
              <a:t>HeapAlloc</a:t>
            </a:r>
            <a:r>
              <a:rPr lang="en-NZ" dirty="0" smtClean="0"/>
              <a:t>()</a:t>
            </a:r>
          </a:p>
          <a:p>
            <a:pPr lvl="1"/>
            <a:r>
              <a:rPr lang="en-NZ" dirty="0" err="1" smtClean="0"/>
              <a:t>Memcpy</a:t>
            </a:r>
            <a:endParaRPr lang="en-NZ" dirty="0" smtClean="0"/>
          </a:p>
          <a:p>
            <a:pPr lvl="1"/>
            <a:r>
              <a:rPr lang="en-NZ" dirty="0" smtClean="0"/>
              <a:t>Return to buffer</a:t>
            </a:r>
          </a:p>
          <a:p>
            <a:endParaRPr lang="en-NZ" dirty="0" smtClean="0"/>
          </a:p>
          <a:p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err="1" smtClean="0"/>
              <a:t>HeapCreate</a:t>
            </a:r>
            <a:r>
              <a:rPr lang="en-NZ" dirty="0" smtClean="0"/>
              <a:t>()</a:t>
            </a:r>
            <a:endParaRPr lang="en-NZ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6156176" y="2996952"/>
          <a:ext cx="250033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330"/>
              </a:tblGrid>
              <a:tr h="357445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>
                          <a:solidFill>
                            <a:schemeClr val="tx1"/>
                          </a:solidFill>
                        </a:rPr>
                        <a:t>HEAP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...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algn="ctr"/>
                      <a:endParaRPr lang="en-NZ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algn="ctr"/>
                      <a:endParaRPr lang="en-NZ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algn="ctr"/>
                      <a:endParaRPr lang="en-NZ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algn="ctr"/>
                      <a:endParaRPr lang="en-NZ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3568" y="2852936"/>
          <a:ext cx="2399928" cy="3328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9928"/>
              </a:tblGrid>
              <a:tr h="475449">
                <a:tc>
                  <a:txBody>
                    <a:bodyPr/>
                    <a:lstStyle/>
                    <a:p>
                      <a:pPr algn="ctr"/>
                      <a:r>
                        <a:rPr lang="en-NZ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PAYLOAD</a:t>
                      </a:r>
                    </a:p>
                  </a:txBody>
                  <a:tcPr/>
                </a:tc>
              </a:tr>
              <a:tr h="475449">
                <a:tc>
                  <a:txBody>
                    <a:bodyPr/>
                    <a:lstStyle/>
                    <a:p>
                      <a:pPr algn="ctr"/>
                      <a:r>
                        <a:rPr lang="en-NZ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FindSelf</a:t>
                      </a:r>
                      <a:endParaRPr lang="en-NZ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75449">
                <a:tc>
                  <a:txBody>
                    <a:bodyPr/>
                    <a:lstStyle/>
                    <a:p>
                      <a:pPr algn="ctr"/>
                      <a:endParaRPr lang="en-NZ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75449">
                <a:tc>
                  <a:txBody>
                    <a:bodyPr/>
                    <a:lstStyle/>
                    <a:p>
                      <a:pPr algn="ctr"/>
                      <a:endParaRPr lang="en-NZ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75449">
                <a:tc>
                  <a:txBody>
                    <a:bodyPr/>
                    <a:lstStyle/>
                    <a:p>
                      <a:pPr algn="ctr"/>
                      <a:endParaRPr lang="en-NZ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75449">
                <a:tc>
                  <a:txBody>
                    <a:bodyPr/>
                    <a:lstStyle/>
                    <a:p>
                      <a:pPr algn="ctr"/>
                      <a:endParaRPr lang="en-NZ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75449">
                <a:tc>
                  <a:txBody>
                    <a:bodyPr/>
                    <a:lstStyle/>
                    <a:p>
                      <a:pPr algn="ctr"/>
                      <a:endParaRPr lang="en-NZ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Elbow Connector 5"/>
          <p:cNvCxnSpPr/>
          <p:nvPr/>
        </p:nvCxnSpPr>
        <p:spPr>
          <a:xfrm flipV="1">
            <a:off x="3059832" y="2996952"/>
            <a:ext cx="3024336" cy="1008112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683568" y="2852936"/>
          <a:ext cx="2399928" cy="3328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9928"/>
              </a:tblGrid>
              <a:tr h="475449">
                <a:tc>
                  <a:txBody>
                    <a:bodyPr/>
                    <a:lstStyle/>
                    <a:p>
                      <a:pPr algn="ctr"/>
                      <a:r>
                        <a:rPr lang="en-NZ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PAYLOAD</a:t>
                      </a:r>
                    </a:p>
                  </a:txBody>
                  <a:tcPr/>
                </a:tc>
              </a:tr>
              <a:tr h="475449">
                <a:tc>
                  <a:txBody>
                    <a:bodyPr/>
                    <a:lstStyle/>
                    <a:p>
                      <a:pPr algn="ctr"/>
                      <a:r>
                        <a:rPr lang="en-NZ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FindSelf</a:t>
                      </a:r>
                      <a:endParaRPr lang="en-NZ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75449">
                <a:tc>
                  <a:txBody>
                    <a:bodyPr/>
                    <a:lstStyle/>
                    <a:p>
                      <a:pPr algn="ctr"/>
                      <a:r>
                        <a:rPr lang="en-NZ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HeapCreate</a:t>
                      </a:r>
                      <a:r>
                        <a:rPr lang="en-NZ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()</a:t>
                      </a:r>
                    </a:p>
                  </a:txBody>
                  <a:tcPr/>
                </a:tc>
              </a:tr>
              <a:tr h="475449">
                <a:tc>
                  <a:txBody>
                    <a:bodyPr/>
                    <a:lstStyle/>
                    <a:p>
                      <a:pPr algn="ctr"/>
                      <a:endParaRPr lang="en-NZ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75449">
                <a:tc>
                  <a:txBody>
                    <a:bodyPr/>
                    <a:lstStyle/>
                    <a:p>
                      <a:pPr algn="ctr"/>
                      <a:endParaRPr lang="en-NZ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75449">
                <a:tc>
                  <a:txBody>
                    <a:bodyPr/>
                    <a:lstStyle/>
                    <a:p>
                      <a:pPr algn="ctr"/>
                      <a:endParaRPr lang="en-NZ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75449">
                <a:tc>
                  <a:txBody>
                    <a:bodyPr/>
                    <a:lstStyle/>
                    <a:p>
                      <a:pPr algn="ctr"/>
                      <a:endParaRPr lang="en-NZ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Content Placeholder 3"/>
          <p:cNvGraphicFramePr>
            <a:graphicFrameLocks/>
          </p:cNvGraphicFramePr>
          <p:nvPr/>
        </p:nvGraphicFramePr>
        <p:xfrm>
          <a:off x="6156176" y="2996952"/>
          <a:ext cx="250033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330"/>
              </a:tblGrid>
              <a:tr h="357445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>
                          <a:solidFill>
                            <a:schemeClr val="tx1"/>
                          </a:solidFill>
                        </a:rPr>
                        <a:t>HEAP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...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algn="ctr"/>
                      <a:r>
                        <a:rPr lang="en-NZ" dirty="0" err="1" smtClean="0"/>
                        <a:t>HeapChunk</a:t>
                      </a:r>
                      <a:endParaRPr lang="en-NZ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algn="ctr"/>
                      <a:endParaRPr lang="en-NZ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algn="ctr"/>
                      <a:endParaRPr lang="en-NZ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algn="ctr"/>
                      <a:endParaRPr lang="en-NZ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algn="ctr"/>
                      <a:endParaRPr lang="en-NZ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8" name="Elbow Connector 5"/>
          <p:cNvCxnSpPr/>
          <p:nvPr/>
        </p:nvCxnSpPr>
        <p:spPr>
          <a:xfrm flipV="1">
            <a:off x="3059832" y="4293096"/>
            <a:ext cx="3096344" cy="216024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683568" y="2852936"/>
          <a:ext cx="2399928" cy="3328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9928"/>
              </a:tblGrid>
              <a:tr h="475449">
                <a:tc>
                  <a:txBody>
                    <a:bodyPr/>
                    <a:lstStyle/>
                    <a:p>
                      <a:pPr algn="ctr"/>
                      <a:r>
                        <a:rPr lang="en-NZ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PAYLOAD</a:t>
                      </a:r>
                    </a:p>
                  </a:txBody>
                  <a:tcPr/>
                </a:tc>
              </a:tr>
              <a:tr h="475449">
                <a:tc>
                  <a:txBody>
                    <a:bodyPr/>
                    <a:lstStyle/>
                    <a:p>
                      <a:pPr algn="ctr"/>
                      <a:r>
                        <a:rPr lang="en-NZ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FindSelf</a:t>
                      </a:r>
                      <a:endParaRPr lang="en-NZ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75449">
                <a:tc>
                  <a:txBody>
                    <a:bodyPr/>
                    <a:lstStyle/>
                    <a:p>
                      <a:pPr algn="ctr"/>
                      <a:r>
                        <a:rPr lang="en-NZ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HeapCreate</a:t>
                      </a:r>
                      <a:r>
                        <a:rPr lang="en-NZ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()</a:t>
                      </a:r>
                    </a:p>
                  </a:txBody>
                  <a:tcPr/>
                </a:tc>
              </a:tr>
              <a:tr h="475449">
                <a:tc>
                  <a:txBody>
                    <a:bodyPr/>
                    <a:lstStyle/>
                    <a:p>
                      <a:pPr algn="ctr"/>
                      <a:r>
                        <a:rPr lang="en-NZ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HeapAlloc</a:t>
                      </a:r>
                      <a:r>
                        <a:rPr lang="en-NZ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()</a:t>
                      </a:r>
                    </a:p>
                  </a:txBody>
                  <a:tcPr/>
                </a:tc>
              </a:tr>
              <a:tr h="475449">
                <a:tc>
                  <a:txBody>
                    <a:bodyPr/>
                    <a:lstStyle/>
                    <a:p>
                      <a:pPr algn="ctr"/>
                      <a:endParaRPr lang="en-NZ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75449">
                <a:tc>
                  <a:txBody>
                    <a:bodyPr/>
                    <a:lstStyle/>
                    <a:p>
                      <a:pPr algn="ctr"/>
                      <a:endParaRPr lang="en-NZ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75449">
                <a:tc>
                  <a:txBody>
                    <a:bodyPr/>
                    <a:lstStyle/>
                    <a:p>
                      <a:pPr algn="ctr"/>
                      <a:endParaRPr lang="en-NZ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Content Placeholder 3"/>
          <p:cNvGraphicFramePr>
            <a:graphicFrameLocks/>
          </p:cNvGraphicFramePr>
          <p:nvPr/>
        </p:nvGraphicFramePr>
        <p:xfrm>
          <a:off x="6156176" y="2996952"/>
          <a:ext cx="250033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330"/>
              </a:tblGrid>
              <a:tr h="357445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>
                          <a:solidFill>
                            <a:schemeClr val="tx1"/>
                          </a:solidFill>
                        </a:rPr>
                        <a:t>HEAP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...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algn="ctr"/>
                      <a:r>
                        <a:rPr lang="en-NZ" dirty="0" err="1" smtClean="0"/>
                        <a:t>HeapChunk</a:t>
                      </a:r>
                      <a:endParaRPr lang="en-NZ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algn="ctr"/>
                      <a:endParaRPr lang="en-NZ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algn="ctr"/>
                      <a:endParaRPr lang="en-NZ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algn="ctr"/>
                      <a:endParaRPr lang="en-NZ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algn="ctr"/>
                      <a:endParaRPr lang="en-NZ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22" name="Elbow Connector 5"/>
          <p:cNvCxnSpPr/>
          <p:nvPr/>
        </p:nvCxnSpPr>
        <p:spPr>
          <a:xfrm flipV="1">
            <a:off x="3131840" y="4581128"/>
            <a:ext cx="3024336" cy="1368152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683568" y="2852936"/>
          <a:ext cx="2399928" cy="3328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9928"/>
              </a:tblGrid>
              <a:tr h="475449">
                <a:tc>
                  <a:txBody>
                    <a:bodyPr/>
                    <a:lstStyle/>
                    <a:p>
                      <a:pPr algn="ctr"/>
                      <a:r>
                        <a:rPr lang="en-NZ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PAYLOAD</a:t>
                      </a:r>
                    </a:p>
                  </a:txBody>
                  <a:tcPr/>
                </a:tc>
              </a:tr>
              <a:tr h="475449">
                <a:tc>
                  <a:txBody>
                    <a:bodyPr/>
                    <a:lstStyle/>
                    <a:p>
                      <a:pPr algn="ctr"/>
                      <a:r>
                        <a:rPr lang="en-NZ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FindSelf</a:t>
                      </a:r>
                      <a:endParaRPr lang="en-NZ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75449">
                <a:tc>
                  <a:txBody>
                    <a:bodyPr/>
                    <a:lstStyle/>
                    <a:p>
                      <a:pPr algn="ctr"/>
                      <a:r>
                        <a:rPr lang="en-NZ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HeapCreate</a:t>
                      </a:r>
                      <a:r>
                        <a:rPr lang="en-NZ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()</a:t>
                      </a:r>
                    </a:p>
                  </a:txBody>
                  <a:tcPr/>
                </a:tc>
              </a:tr>
              <a:tr h="475449">
                <a:tc>
                  <a:txBody>
                    <a:bodyPr/>
                    <a:lstStyle/>
                    <a:p>
                      <a:pPr algn="ctr"/>
                      <a:r>
                        <a:rPr lang="en-NZ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HeapAlloc</a:t>
                      </a:r>
                      <a:r>
                        <a:rPr lang="en-NZ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()</a:t>
                      </a:r>
                    </a:p>
                  </a:txBody>
                  <a:tcPr/>
                </a:tc>
              </a:tr>
              <a:tr h="475449">
                <a:tc>
                  <a:txBody>
                    <a:bodyPr/>
                    <a:lstStyle/>
                    <a:p>
                      <a:pPr algn="ctr"/>
                      <a:r>
                        <a:rPr lang="en-NZ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Copy</a:t>
                      </a:r>
                    </a:p>
                  </a:txBody>
                  <a:tcPr/>
                </a:tc>
              </a:tr>
              <a:tr h="475449">
                <a:tc>
                  <a:txBody>
                    <a:bodyPr/>
                    <a:lstStyle/>
                    <a:p>
                      <a:pPr algn="ctr"/>
                      <a:endParaRPr lang="en-NZ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75449">
                <a:tc>
                  <a:txBody>
                    <a:bodyPr/>
                    <a:lstStyle/>
                    <a:p>
                      <a:pPr algn="ctr"/>
                      <a:r>
                        <a:rPr lang="en-NZ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ShellCodez</a:t>
                      </a:r>
                      <a:endParaRPr lang="en-NZ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5" name="Content Placeholder 3"/>
          <p:cNvGraphicFramePr>
            <a:graphicFrameLocks/>
          </p:cNvGraphicFramePr>
          <p:nvPr/>
        </p:nvGraphicFramePr>
        <p:xfrm>
          <a:off x="6156176" y="2996952"/>
          <a:ext cx="250033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330"/>
              </a:tblGrid>
              <a:tr h="357445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>
                          <a:solidFill>
                            <a:schemeClr val="tx1"/>
                          </a:solidFill>
                        </a:rPr>
                        <a:t>HEAP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...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algn="ctr"/>
                      <a:r>
                        <a:rPr lang="en-NZ" dirty="0" err="1" smtClean="0"/>
                        <a:t>HeapChunk</a:t>
                      </a:r>
                      <a:endParaRPr lang="en-NZ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algn="ctr"/>
                      <a:r>
                        <a:rPr lang="en-NZ" dirty="0" err="1" smtClean="0"/>
                        <a:t>ShellCodez</a:t>
                      </a:r>
                      <a:endParaRPr lang="en-NZ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algn="ctr"/>
                      <a:endParaRPr lang="en-NZ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algn="ctr"/>
                      <a:endParaRPr lang="en-NZ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algn="ctr"/>
                      <a:endParaRPr lang="en-NZ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26" name="Elbow Connector 5"/>
          <p:cNvCxnSpPr/>
          <p:nvPr/>
        </p:nvCxnSpPr>
        <p:spPr>
          <a:xfrm flipV="1">
            <a:off x="3131840" y="4581128"/>
            <a:ext cx="3024336" cy="864096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683568" y="2852936"/>
          <a:ext cx="2399928" cy="3328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9928"/>
              </a:tblGrid>
              <a:tr h="475449">
                <a:tc>
                  <a:txBody>
                    <a:bodyPr/>
                    <a:lstStyle/>
                    <a:p>
                      <a:pPr algn="ctr"/>
                      <a:r>
                        <a:rPr lang="en-NZ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PAYLOAD</a:t>
                      </a:r>
                    </a:p>
                  </a:txBody>
                  <a:tcPr/>
                </a:tc>
              </a:tr>
              <a:tr h="475449">
                <a:tc>
                  <a:txBody>
                    <a:bodyPr/>
                    <a:lstStyle/>
                    <a:p>
                      <a:pPr algn="ctr"/>
                      <a:r>
                        <a:rPr lang="en-NZ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FindSelf</a:t>
                      </a:r>
                      <a:endParaRPr lang="en-NZ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75449">
                <a:tc>
                  <a:txBody>
                    <a:bodyPr/>
                    <a:lstStyle/>
                    <a:p>
                      <a:pPr algn="ctr"/>
                      <a:r>
                        <a:rPr lang="en-NZ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HeapCreate</a:t>
                      </a:r>
                      <a:r>
                        <a:rPr lang="en-NZ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()</a:t>
                      </a:r>
                    </a:p>
                  </a:txBody>
                  <a:tcPr/>
                </a:tc>
              </a:tr>
              <a:tr h="475449">
                <a:tc>
                  <a:txBody>
                    <a:bodyPr/>
                    <a:lstStyle/>
                    <a:p>
                      <a:pPr algn="ctr"/>
                      <a:r>
                        <a:rPr lang="en-NZ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HeapAlloc</a:t>
                      </a:r>
                      <a:r>
                        <a:rPr lang="en-NZ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()</a:t>
                      </a:r>
                    </a:p>
                  </a:txBody>
                  <a:tcPr/>
                </a:tc>
              </a:tr>
              <a:tr h="475449">
                <a:tc>
                  <a:txBody>
                    <a:bodyPr/>
                    <a:lstStyle/>
                    <a:p>
                      <a:pPr algn="ctr"/>
                      <a:r>
                        <a:rPr lang="en-NZ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Copy</a:t>
                      </a:r>
                    </a:p>
                  </a:txBody>
                  <a:tcPr/>
                </a:tc>
              </a:tr>
              <a:tr h="475449">
                <a:tc>
                  <a:txBody>
                    <a:bodyPr/>
                    <a:lstStyle/>
                    <a:p>
                      <a:pPr algn="ctr"/>
                      <a:r>
                        <a:rPr lang="en-NZ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Ret</a:t>
                      </a:r>
                    </a:p>
                  </a:txBody>
                  <a:tcPr/>
                </a:tc>
              </a:tr>
              <a:tr h="475449">
                <a:tc>
                  <a:txBody>
                    <a:bodyPr/>
                    <a:lstStyle/>
                    <a:p>
                      <a:pPr algn="ctr"/>
                      <a:r>
                        <a:rPr lang="en-NZ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ShellCodez</a:t>
                      </a:r>
                      <a:endParaRPr lang="en-NZ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Create an executable heap to use</a:t>
            </a:r>
          </a:p>
          <a:p>
            <a:pPr lvl="1"/>
            <a:r>
              <a:rPr lang="en-NZ" dirty="0" err="1" smtClean="0"/>
              <a:t>HeapCreate</a:t>
            </a:r>
            <a:r>
              <a:rPr lang="en-NZ" dirty="0" smtClean="0"/>
              <a:t>(</a:t>
            </a:r>
            <a:r>
              <a:rPr lang="en-NZ" dirty="0" err="1" smtClean="0"/>
              <a:t>HEAP_CREATE_ENABLE_EXECUTE</a:t>
            </a:r>
            <a:r>
              <a:rPr lang="en-NZ" dirty="0" smtClean="0"/>
              <a:t>)</a:t>
            </a:r>
          </a:p>
          <a:p>
            <a:pPr lvl="1"/>
            <a:r>
              <a:rPr lang="en-NZ" dirty="0" smtClean="0"/>
              <a:t>Increase Returned Heap </a:t>
            </a:r>
            <a:r>
              <a:rPr lang="en-NZ" dirty="0" err="1" smtClean="0"/>
              <a:t>Ptr</a:t>
            </a:r>
            <a:endParaRPr lang="en-NZ" dirty="0" smtClean="0"/>
          </a:p>
          <a:p>
            <a:pPr lvl="1"/>
            <a:r>
              <a:rPr lang="en-NZ" dirty="0" err="1" smtClean="0"/>
              <a:t>Memcpy</a:t>
            </a:r>
            <a:endParaRPr lang="en-NZ" dirty="0" smtClean="0"/>
          </a:p>
          <a:p>
            <a:pPr lvl="1"/>
            <a:r>
              <a:rPr lang="en-NZ" dirty="0" smtClean="0"/>
              <a:t>Return to buffer</a:t>
            </a:r>
          </a:p>
          <a:p>
            <a:endParaRPr lang="en-NZ" dirty="0" smtClean="0"/>
          </a:p>
          <a:p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err="1" smtClean="0"/>
              <a:t>HeapCreate</a:t>
            </a:r>
            <a:r>
              <a:rPr lang="en-NZ" dirty="0" smtClean="0"/>
              <a:t>() (Improved)</a:t>
            </a:r>
            <a:endParaRPr lang="en-NZ" dirty="0"/>
          </a:p>
        </p:txBody>
      </p:sp>
      <p:graphicFrame>
        <p:nvGraphicFramePr>
          <p:cNvPr id="20" name="Content Placeholder 3"/>
          <p:cNvGraphicFramePr>
            <a:graphicFrameLocks/>
          </p:cNvGraphicFramePr>
          <p:nvPr/>
        </p:nvGraphicFramePr>
        <p:xfrm>
          <a:off x="6156176" y="2996952"/>
          <a:ext cx="250033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330"/>
              </a:tblGrid>
              <a:tr h="357445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>
                          <a:solidFill>
                            <a:schemeClr val="tx1"/>
                          </a:solidFill>
                        </a:rPr>
                        <a:t>HEAP Base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...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algn="ctr"/>
                      <a:r>
                        <a:rPr lang="en-NZ" dirty="0" err="1" smtClean="0"/>
                        <a:t>HeapChunk</a:t>
                      </a:r>
                      <a:endParaRPr lang="en-NZ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algn="ctr"/>
                      <a:endParaRPr lang="en-NZ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algn="ctr"/>
                      <a:endParaRPr lang="en-NZ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algn="ctr"/>
                      <a:endParaRPr lang="en-NZ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algn="ctr"/>
                      <a:endParaRPr lang="en-NZ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8" name="Rectangular Callout 27"/>
          <p:cNvSpPr/>
          <p:nvPr/>
        </p:nvSpPr>
        <p:spPr>
          <a:xfrm>
            <a:off x="1907704" y="3068960"/>
            <a:ext cx="3312368" cy="792088"/>
          </a:xfrm>
          <a:prstGeom prst="wedgeRectCallout">
            <a:avLst>
              <a:gd name="adj1" fmla="val 77186"/>
              <a:gd name="adj2" fmla="val -5277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000" dirty="0" smtClean="0">
                <a:solidFill>
                  <a:schemeClr val="tx1"/>
                </a:solidFill>
              </a:rPr>
              <a:t>Pointer Returned From </a:t>
            </a:r>
            <a:r>
              <a:rPr lang="en-NZ" sz="2000" dirty="0" err="1" smtClean="0">
                <a:solidFill>
                  <a:schemeClr val="tx1"/>
                </a:solidFill>
              </a:rPr>
              <a:t>HeapCreate</a:t>
            </a:r>
            <a:r>
              <a:rPr lang="en-NZ" sz="2000" dirty="0" smtClean="0">
                <a:solidFill>
                  <a:schemeClr val="tx1"/>
                </a:solidFill>
              </a:rPr>
              <a:t>()</a:t>
            </a:r>
            <a:endParaRPr lang="en-NZ" dirty="0">
              <a:solidFill>
                <a:schemeClr val="tx1"/>
              </a:solidFill>
            </a:endParaRPr>
          </a:p>
        </p:txBody>
      </p:sp>
      <p:sp>
        <p:nvSpPr>
          <p:cNvPr id="29" name="Rectangular Callout 28"/>
          <p:cNvSpPr/>
          <p:nvPr/>
        </p:nvSpPr>
        <p:spPr>
          <a:xfrm>
            <a:off x="1907704" y="4293096"/>
            <a:ext cx="3312368" cy="792088"/>
          </a:xfrm>
          <a:prstGeom prst="wedgeRectCallout">
            <a:avLst>
              <a:gd name="adj1" fmla="val 77186"/>
              <a:gd name="adj2" fmla="val -5277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000" dirty="0" smtClean="0">
                <a:solidFill>
                  <a:schemeClr val="tx1"/>
                </a:solidFill>
              </a:rPr>
              <a:t>Increase Pointer To Valid Heap Space</a:t>
            </a:r>
            <a:endParaRPr lang="en-NZ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79512" y="6021288"/>
            <a:ext cx="8496944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000" dirty="0" smtClean="0">
                <a:solidFill>
                  <a:schemeClr val="tx1"/>
                </a:solidFill>
              </a:rPr>
              <a:t>Common In </a:t>
            </a:r>
            <a:r>
              <a:rPr lang="en-NZ" sz="2000" dirty="0" err="1" smtClean="0">
                <a:solidFill>
                  <a:schemeClr val="tx1"/>
                </a:solidFill>
              </a:rPr>
              <a:t>Metasploit</a:t>
            </a:r>
            <a:r>
              <a:rPr lang="en-NZ" sz="2000" dirty="0" smtClean="0">
                <a:solidFill>
                  <a:schemeClr val="tx1"/>
                </a:solidFill>
              </a:rPr>
              <a:t> Modules By </a:t>
            </a:r>
            <a:r>
              <a:rPr lang="en-NZ" sz="2000" dirty="0" err="1" smtClean="0">
                <a:solidFill>
                  <a:schemeClr val="tx1"/>
                </a:solidFill>
              </a:rPr>
              <a:t>jduck</a:t>
            </a:r>
            <a:endParaRPr lang="en-NZ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Allocate executable memory</a:t>
            </a:r>
          </a:p>
          <a:p>
            <a:pPr lvl="1"/>
            <a:r>
              <a:rPr lang="en-NZ" dirty="0" err="1" smtClean="0"/>
              <a:t>VirtualAlloc</a:t>
            </a:r>
            <a:r>
              <a:rPr lang="en-NZ" dirty="0" smtClean="0"/>
              <a:t>(</a:t>
            </a:r>
            <a:r>
              <a:rPr lang="en-NZ" dirty="0" err="1" smtClean="0"/>
              <a:t>NULL,size,PAGE_EXECUTE_READWRITE</a:t>
            </a:r>
            <a:r>
              <a:rPr lang="en-NZ" dirty="0" smtClean="0"/>
              <a:t>)</a:t>
            </a:r>
          </a:p>
          <a:p>
            <a:pPr lvl="1"/>
            <a:r>
              <a:rPr lang="en-NZ" dirty="0" err="1" smtClean="0"/>
              <a:t>Memcpy</a:t>
            </a:r>
            <a:endParaRPr lang="en-NZ" dirty="0" smtClean="0"/>
          </a:p>
          <a:p>
            <a:pPr lvl="1"/>
            <a:r>
              <a:rPr lang="en-NZ" dirty="0" smtClean="0"/>
              <a:t>Ret to buffer</a:t>
            </a:r>
          </a:p>
          <a:p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err="1" smtClean="0"/>
              <a:t>VirtualAlloc</a:t>
            </a:r>
            <a:r>
              <a:rPr lang="en-NZ" dirty="0" smtClean="0"/>
              <a:t>()</a:t>
            </a:r>
            <a:endParaRPr lang="en-NZ" dirty="0"/>
          </a:p>
        </p:txBody>
      </p:sp>
      <p:cxnSp>
        <p:nvCxnSpPr>
          <p:cNvPr id="17" name="Elbow Connector 5"/>
          <p:cNvCxnSpPr/>
          <p:nvPr/>
        </p:nvCxnSpPr>
        <p:spPr>
          <a:xfrm flipV="1">
            <a:off x="3059832" y="2996952"/>
            <a:ext cx="3024336" cy="1008112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Content Placeholder 3"/>
          <p:cNvGraphicFramePr>
            <a:graphicFrameLocks/>
          </p:cNvGraphicFramePr>
          <p:nvPr/>
        </p:nvGraphicFramePr>
        <p:xfrm>
          <a:off x="6156176" y="2996952"/>
          <a:ext cx="250033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330"/>
              </a:tblGrid>
              <a:tr h="357445">
                <a:tc>
                  <a:txBody>
                    <a:bodyPr/>
                    <a:lstStyle/>
                    <a:p>
                      <a:pPr algn="ctr"/>
                      <a:r>
                        <a:rPr lang="en-NZ" dirty="0" err="1" smtClean="0">
                          <a:solidFill>
                            <a:schemeClr val="tx1"/>
                          </a:solidFill>
                        </a:rPr>
                        <a:t>Alloc’d</a:t>
                      </a:r>
                      <a:r>
                        <a:rPr lang="en-NZ" dirty="0" smtClean="0">
                          <a:solidFill>
                            <a:schemeClr val="tx1"/>
                          </a:solidFill>
                        </a:rPr>
                        <a:t> Space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algn="ctr"/>
                      <a:endParaRPr lang="en-NZ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algn="ctr"/>
                      <a:endParaRPr lang="en-NZ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algn="ctr"/>
                      <a:endParaRPr lang="en-NZ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algn="ctr"/>
                      <a:endParaRPr lang="en-NZ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algn="ctr"/>
                      <a:endParaRPr lang="en-NZ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algn="ctr"/>
                      <a:endParaRPr lang="en-NZ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algn="ctr"/>
                      <a:endParaRPr lang="en-NZ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683568" y="2852936"/>
          <a:ext cx="2399928" cy="3328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9928"/>
              </a:tblGrid>
              <a:tr h="475449">
                <a:tc>
                  <a:txBody>
                    <a:bodyPr/>
                    <a:lstStyle/>
                    <a:p>
                      <a:pPr algn="ctr"/>
                      <a:r>
                        <a:rPr lang="en-NZ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PAYLOAD</a:t>
                      </a:r>
                    </a:p>
                  </a:txBody>
                  <a:tcPr/>
                </a:tc>
              </a:tr>
              <a:tr h="475449">
                <a:tc>
                  <a:txBody>
                    <a:bodyPr/>
                    <a:lstStyle/>
                    <a:p>
                      <a:pPr algn="ctr"/>
                      <a:r>
                        <a:rPr lang="en-NZ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FindSelf</a:t>
                      </a:r>
                      <a:endParaRPr lang="en-NZ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75449">
                <a:tc>
                  <a:txBody>
                    <a:bodyPr/>
                    <a:lstStyle/>
                    <a:p>
                      <a:pPr algn="ctr"/>
                      <a:endParaRPr lang="en-NZ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75449">
                <a:tc>
                  <a:txBody>
                    <a:bodyPr/>
                    <a:lstStyle/>
                    <a:p>
                      <a:pPr algn="ctr"/>
                      <a:endParaRPr lang="en-NZ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75449">
                <a:tc>
                  <a:txBody>
                    <a:bodyPr/>
                    <a:lstStyle/>
                    <a:p>
                      <a:pPr algn="ctr"/>
                      <a:endParaRPr lang="en-NZ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75449">
                <a:tc>
                  <a:txBody>
                    <a:bodyPr/>
                    <a:lstStyle/>
                    <a:p>
                      <a:pPr algn="ctr"/>
                      <a:endParaRPr lang="en-NZ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75449">
                <a:tc>
                  <a:txBody>
                    <a:bodyPr/>
                    <a:lstStyle/>
                    <a:p>
                      <a:pPr algn="ctr"/>
                      <a:endParaRPr lang="en-NZ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683568" y="2852936"/>
          <a:ext cx="2399928" cy="3341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9928"/>
              </a:tblGrid>
              <a:tr h="475449">
                <a:tc>
                  <a:txBody>
                    <a:bodyPr/>
                    <a:lstStyle/>
                    <a:p>
                      <a:pPr algn="ctr"/>
                      <a:r>
                        <a:rPr lang="en-NZ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PAYLOAD</a:t>
                      </a:r>
                    </a:p>
                  </a:txBody>
                  <a:tcPr/>
                </a:tc>
              </a:tr>
              <a:tr h="475449">
                <a:tc>
                  <a:txBody>
                    <a:bodyPr/>
                    <a:lstStyle/>
                    <a:p>
                      <a:pPr algn="ctr"/>
                      <a:r>
                        <a:rPr lang="en-NZ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FindSelf</a:t>
                      </a:r>
                      <a:endParaRPr lang="en-NZ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89262">
                <a:tc>
                  <a:txBody>
                    <a:bodyPr/>
                    <a:lstStyle/>
                    <a:p>
                      <a:pPr algn="ctr"/>
                      <a:r>
                        <a:rPr lang="en-NZ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VirtualAlloc</a:t>
                      </a:r>
                      <a:r>
                        <a:rPr lang="en-NZ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()</a:t>
                      </a:r>
                    </a:p>
                  </a:txBody>
                  <a:tcPr/>
                </a:tc>
              </a:tr>
              <a:tr h="475449">
                <a:tc>
                  <a:txBody>
                    <a:bodyPr/>
                    <a:lstStyle/>
                    <a:p>
                      <a:pPr algn="ctr"/>
                      <a:endParaRPr lang="en-NZ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75449">
                <a:tc>
                  <a:txBody>
                    <a:bodyPr/>
                    <a:lstStyle/>
                    <a:p>
                      <a:pPr algn="ctr"/>
                      <a:endParaRPr lang="en-NZ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75449">
                <a:tc>
                  <a:txBody>
                    <a:bodyPr/>
                    <a:lstStyle/>
                    <a:p>
                      <a:pPr algn="ctr"/>
                      <a:endParaRPr lang="en-NZ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75449">
                <a:tc>
                  <a:txBody>
                    <a:bodyPr/>
                    <a:lstStyle/>
                    <a:p>
                      <a:pPr algn="ctr"/>
                      <a:endParaRPr lang="en-NZ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1" name="Elbow Connector 5"/>
          <p:cNvCxnSpPr/>
          <p:nvPr/>
        </p:nvCxnSpPr>
        <p:spPr>
          <a:xfrm flipV="1">
            <a:off x="3059832" y="3501008"/>
            <a:ext cx="3024336" cy="1008112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Content Placeholder 3"/>
          <p:cNvGraphicFramePr>
            <a:graphicFrameLocks/>
          </p:cNvGraphicFramePr>
          <p:nvPr/>
        </p:nvGraphicFramePr>
        <p:xfrm>
          <a:off x="6156176" y="2996952"/>
          <a:ext cx="250033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330"/>
              </a:tblGrid>
              <a:tr h="357445">
                <a:tc>
                  <a:txBody>
                    <a:bodyPr/>
                    <a:lstStyle/>
                    <a:p>
                      <a:pPr algn="ctr"/>
                      <a:r>
                        <a:rPr lang="en-NZ" dirty="0" err="1" smtClean="0">
                          <a:solidFill>
                            <a:schemeClr val="tx1"/>
                          </a:solidFill>
                        </a:rPr>
                        <a:t>Alloc’d</a:t>
                      </a:r>
                      <a:r>
                        <a:rPr lang="en-NZ" dirty="0" smtClean="0">
                          <a:solidFill>
                            <a:schemeClr val="tx1"/>
                          </a:solidFill>
                        </a:rPr>
                        <a:t> Space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algn="ctr"/>
                      <a:r>
                        <a:rPr lang="en-NZ" dirty="0" err="1" smtClean="0"/>
                        <a:t>Shellcodez</a:t>
                      </a:r>
                      <a:endParaRPr lang="en-NZ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algn="ctr"/>
                      <a:endParaRPr lang="en-NZ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algn="ctr"/>
                      <a:endParaRPr lang="en-NZ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algn="ctr"/>
                      <a:endParaRPr lang="en-NZ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algn="ctr"/>
                      <a:endParaRPr lang="en-NZ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algn="ctr"/>
                      <a:endParaRPr lang="en-NZ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algn="ctr"/>
                      <a:endParaRPr lang="en-NZ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683568" y="2852936"/>
          <a:ext cx="2399928" cy="3341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9928"/>
              </a:tblGrid>
              <a:tr h="475449">
                <a:tc>
                  <a:txBody>
                    <a:bodyPr/>
                    <a:lstStyle/>
                    <a:p>
                      <a:pPr algn="ctr"/>
                      <a:r>
                        <a:rPr lang="en-NZ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PAYLOAD</a:t>
                      </a:r>
                    </a:p>
                  </a:txBody>
                  <a:tcPr/>
                </a:tc>
              </a:tr>
              <a:tr h="475449">
                <a:tc>
                  <a:txBody>
                    <a:bodyPr/>
                    <a:lstStyle/>
                    <a:p>
                      <a:pPr algn="ctr"/>
                      <a:r>
                        <a:rPr lang="en-NZ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FindSelf</a:t>
                      </a:r>
                      <a:endParaRPr lang="en-NZ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89262">
                <a:tc>
                  <a:txBody>
                    <a:bodyPr/>
                    <a:lstStyle/>
                    <a:p>
                      <a:pPr algn="ctr"/>
                      <a:r>
                        <a:rPr lang="en-NZ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VirtualAlloc</a:t>
                      </a:r>
                      <a:r>
                        <a:rPr lang="en-NZ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()</a:t>
                      </a:r>
                    </a:p>
                  </a:txBody>
                  <a:tcPr/>
                </a:tc>
              </a:tr>
              <a:tr h="475449">
                <a:tc>
                  <a:txBody>
                    <a:bodyPr/>
                    <a:lstStyle/>
                    <a:p>
                      <a:pPr algn="ctr"/>
                      <a:r>
                        <a:rPr lang="en-NZ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Copy</a:t>
                      </a:r>
                    </a:p>
                  </a:txBody>
                  <a:tcPr/>
                </a:tc>
              </a:tr>
              <a:tr h="475449">
                <a:tc>
                  <a:txBody>
                    <a:bodyPr/>
                    <a:lstStyle/>
                    <a:p>
                      <a:pPr algn="ctr"/>
                      <a:endParaRPr lang="en-NZ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75449">
                <a:tc>
                  <a:txBody>
                    <a:bodyPr/>
                    <a:lstStyle/>
                    <a:p>
                      <a:pPr algn="ctr"/>
                      <a:r>
                        <a:rPr lang="en-NZ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Shellcodez</a:t>
                      </a:r>
                      <a:endParaRPr lang="en-NZ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75449">
                <a:tc>
                  <a:txBody>
                    <a:bodyPr/>
                    <a:lstStyle/>
                    <a:p>
                      <a:pPr algn="ctr"/>
                      <a:endParaRPr lang="en-NZ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4" name="Elbow Connector 5"/>
          <p:cNvCxnSpPr/>
          <p:nvPr/>
        </p:nvCxnSpPr>
        <p:spPr>
          <a:xfrm flipV="1">
            <a:off x="3059832" y="3501008"/>
            <a:ext cx="3096344" cy="187220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Content Placeholder 3"/>
          <p:cNvGraphicFramePr>
            <a:graphicFrameLocks/>
          </p:cNvGraphicFramePr>
          <p:nvPr/>
        </p:nvGraphicFramePr>
        <p:xfrm>
          <a:off x="6156176" y="2996952"/>
          <a:ext cx="250033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330"/>
              </a:tblGrid>
              <a:tr h="357445">
                <a:tc>
                  <a:txBody>
                    <a:bodyPr/>
                    <a:lstStyle/>
                    <a:p>
                      <a:pPr algn="ctr"/>
                      <a:r>
                        <a:rPr lang="en-NZ" dirty="0" err="1" smtClean="0">
                          <a:solidFill>
                            <a:schemeClr val="tx1"/>
                          </a:solidFill>
                        </a:rPr>
                        <a:t>Alloc’d</a:t>
                      </a:r>
                      <a:r>
                        <a:rPr lang="en-NZ" dirty="0" smtClean="0">
                          <a:solidFill>
                            <a:schemeClr val="tx1"/>
                          </a:solidFill>
                        </a:rPr>
                        <a:t> Space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algn="ctr"/>
                      <a:r>
                        <a:rPr lang="en-NZ" dirty="0" err="1" smtClean="0"/>
                        <a:t>Shellcodez</a:t>
                      </a:r>
                      <a:endParaRPr lang="en-NZ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algn="ctr"/>
                      <a:endParaRPr lang="en-NZ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algn="ctr"/>
                      <a:endParaRPr lang="en-NZ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algn="ctr"/>
                      <a:endParaRPr lang="en-NZ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algn="ctr"/>
                      <a:endParaRPr lang="en-NZ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algn="ctr"/>
                      <a:endParaRPr lang="en-NZ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algn="ctr"/>
                      <a:endParaRPr lang="en-NZ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683568" y="2852936"/>
          <a:ext cx="2399928" cy="3341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9928"/>
              </a:tblGrid>
              <a:tr h="475449">
                <a:tc>
                  <a:txBody>
                    <a:bodyPr/>
                    <a:lstStyle/>
                    <a:p>
                      <a:pPr algn="ctr"/>
                      <a:r>
                        <a:rPr lang="en-NZ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PAYLOAD</a:t>
                      </a:r>
                    </a:p>
                  </a:txBody>
                  <a:tcPr/>
                </a:tc>
              </a:tr>
              <a:tr h="475449">
                <a:tc>
                  <a:txBody>
                    <a:bodyPr/>
                    <a:lstStyle/>
                    <a:p>
                      <a:pPr algn="ctr"/>
                      <a:r>
                        <a:rPr lang="en-NZ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FindSelf</a:t>
                      </a:r>
                      <a:endParaRPr lang="en-NZ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89262">
                <a:tc>
                  <a:txBody>
                    <a:bodyPr/>
                    <a:lstStyle/>
                    <a:p>
                      <a:pPr algn="ctr"/>
                      <a:r>
                        <a:rPr lang="en-NZ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VirtualAlloc</a:t>
                      </a:r>
                      <a:r>
                        <a:rPr lang="en-NZ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()</a:t>
                      </a:r>
                    </a:p>
                  </a:txBody>
                  <a:tcPr/>
                </a:tc>
              </a:tr>
              <a:tr h="475449">
                <a:tc>
                  <a:txBody>
                    <a:bodyPr/>
                    <a:lstStyle/>
                    <a:p>
                      <a:pPr algn="ctr"/>
                      <a:r>
                        <a:rPr lang="en-NZ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Copy</a:t>
                      </a:r>
                    </a:p>
                  </a:txBody>
                  <a:tcPr/>
                </a:tc>
              </a:tr>
              <a:tr h="475449">
                <a:tc>
                  <a:txBody>
                    <a:bodyPr/>
                    <a:lstStyle/>
                    <a:p>
                      <a:pPr algn="ctr"/>
                      <a:r>
                        <a:rPr lang="en-NZ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Ret</a:t>
                      </a:r>
                    </a:p>
                  </a:txBody>
                  <a:tcPr/>
                </a:tc>
              </a:tr>
              <a:tr h="475449">
                <a:tc>
                  <a:txBody>
                    <a:bodyPr/>
                    <a:lstStyle/>
                    <a:p>
                      <a:pPr algn="ctr"/>
                      <a:r>
                        <a:rPr lang="en-NZ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Shellcodez</a:t>
                      </a:r>
                      <a:endParaRPr lang="en-NZ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75449">
                <a:tc>
                  <a:txBody>
                    <a:bodyPr/>
                    <a:lstStyle/>
                    <a:p>
                      <a:pPr algn="ctr"/>
                      <a:endParaRPr lang="en-NZ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8" name="Elbow Connector 5"/>
          <p:cNvCxnSpPr/>
          <p:nvPr/>
        </p:nvCxnSpPr>
        <p:spPr>
          <a:xfrm flipV="1">
            <a:off x="3059832" y="3501008"/>
            <a:ext cx="3024336" cy="151216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Allocate executable memory</a:t>
            </a:r>
          </a:p>
          <a:p>
            <a:pPr lvl="1"/>
            <a:r>
              <a:rPr lang="en-NZ" dirty="0" err="1" smtClean="0"/>
              <a:t>VirtualAlloc</a:t>
            </a:r>
            <a:r>
              <a:rPr lang="en-NZ" dirty="0" smtClean="0"/>
              <a:t>(</a:t>
            </a:r>
            <a:r>
              <a:rPr lang="en-NZ" dirty="0" err="1" smtClean="0"/>
              <a:t>findself</a:t>
            </a:r>
            <a:r>
              <a:rPr lang="en-NZ" dirty="0" smtClean="0"/>
              <a:t>(),</a:t>
            </a:r>
            <a:r>
              <a:rPr lang="en-NZ" dirty="0" err="1" smtClean="0"/>
              <a:t>size,PAGE_EXECUTE_READWRITE</a:t>
            </a:r>
            <a:r>
              <a:rPr lang="en-NZ" dirty="0" smtClean="0"/>
              <a:t>)</a:t>
            </a:r>
          </a:p>
          <a:p>
            <a:pPr lvl="1"/>
            <a:r>
              <a:rPr lang="en-NZ" dirty="0" smtClean="0"/>
              <a:t>Ret to self</a:t>
            </a:r>
          </a:p>
          <a:p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err="1" smtClean="0"/>
              <a:t>VirtualAlloc</a:t>
            </a:r>
            <a:r>
              <a:rPr lang="en-NZ" dirty="0" smtClean="0"/>
              <a:t>() (Improved)</a:t>
            </a:r>
            <a:endParaRPr lang="en-NZ" dirty="0"/>
          </a:p>
        </p:txBody>
      </p:sp>
      <p:sp>
        <p:nvSpPr>
          <p:cNvPr id="15" name="Rectangle 14"/>
          <p:cNvSpPr/>
          <p:nvPr/>
        </p:nvSpPr>
        <p:spPr>
          <a:xfrm>
            <a:off x="251520" y="2492896"/>
            <a:ext cx="8496944" cy="10081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000" dirty="0" smtClean="0">
                <a:solidFill>
                  <a:schemeClr val="tx1"/>
                </a:solidFill>
              </a:rPr>
              <a:t>When Committing Memory, </a:t>
            </a:r>
            <a:r>
              <a:rPr lang="en-NZ" sz="2000" dirty="0" err="1" smtClean="0">
                <a:solidFill>
                  <a:schemeClr val="tx1"/>
                </a:solidFill>
              </a:rPr>
              <a:t>VirtualAlloc</a:t>
            </a:r>
            <a:r>
              <a:rPr lang="en-NZ" sz="2000" dirty="0" smtClean="0">
                <a:solidFill>
                  <a:schemeClr val="tx1"/>
                </a:solidFill>
              </a:rPr>
              <a:t>() Will Modify The Protection Type Of Existing Memory Pages</a:t>
            </a:r>
            <a:endParaRPr lang="en-NZ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err="1" smtClean="0"/>
              <a:t>VirtualProtect</a:t>
            </a:r>
            <a:r>
              <a:rPr lang="en-NZ" dirty="0" smtClean="0"/>
              <a:t>(</a:t>
            </a:r>
            <a:r>
              <a:rPr lang="en-NZ" dirty="0" err="1" smtClean="0"/>
              <a:t>PAGE_EXECUTE_READWRITE</a:t>
            </a:r>
            <a:r>
              <a:rPr lang="en-NZ" dirty="0" smtClean="0"/>
              <a:t>)</a:t>
            </a:r>
          </a:p>
          <a:p>
            <a:pPr lvl="1"/>
            <a:r>
              <a:rPr lang="en-NZ" dirty="0" smtClean="0"/>
              <a:t>Pass the address of payload</a:t>
            </a:r>
          </a:p>
          <a:p>
            <a:pPr lvl="1"/>
            <a:r>
              <a:rPr lang="en-NZ" dirty="0" smtClean="0"/>
              <a:t>Update to make memory executable</a:t>
            </a:r>
          </a:p>
          <a:p>
            <a:pPr lvl="1"/>
            <a:r>
              <a:rPr lang="en-NZ" dirty="0" smtClean="0"/>
              <a:t>Execute it</a:t>
            </a:r>
          </a:p>
          <a:p>
            <a:pPr lvl="1"/>
            <a:endParaRPr lang="en-NZ" dirty="0" smtClean="0"/>
          </a:p>
          <a:p>
            <a:r>
              <a:rPr lang="en-NZ" dirty="0" err="1" smtClean="0"/>
              <a:t>WriteProcessMemory</a:t>
            </a:r>
            <a:r>
              <a:rPr lang="en-NZ" dirty="0" smtClean="0"/>
              <a:t>()</a:t>
            </a:r>
          </a:p>
          <a:p>
            <a:pPr lvl="1"/>
            <a:r>
              <a:rPr lang="en-NZ" dirty="0" smtClean="0"/>
              <a:t>Write payload to existing executable memory</a:t>
            </a:r>
          </a:p>
          <a:p>
            <a:pPr lvl="1"/>
            <a:r>
              <a:rPr lang="en-NZ" dirty="0" smtClean="0"/>
              <a:t>Can be at the end of </a:t>
            </a:r>
            <a:r>
              <a:rPr lang="en-NZ" dirty="0" err="1" smtClean="0"/>
              <a:t>WriteProcessMemory</a:t>
            </a:r>
            <a:r>
              <a:rPr lang="en-NZ" dirty="0" smtClean="0"/>
              <a:t>()</a:t>
            </a:r>
          </a:p>
          <a:p>
            <a:pPr lvl="1"/>
            <a:r>
              <a:rPr lang="en-NZ" dirty="0" smtClean="0"/>
              <a:t>Payload executed</a:t>
            </a:r>
          </a:p>
          <a:p>
            <a:pPr lvl="1"/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Memory Protection Attacks</a:t>
            </a:r>
            <a:endParaRPr lang="en-NZ" dirty="0"/>
          </a:p>
        </p:txBody>
      </p:sp>
      <p:sp>
        <p:nvSpPr>
          <p:cNvPr id="6" name="Rectangle 5"/>
          <p:cNvSpPr/>
          <p:nvPr/>
        </p:nvSpPr>
        <p:spPr>
          <a:xfrm>
            <a:off x="1115616" y="4581128"/>
            <a:ext cx="6840760" cy="10081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000" dirty="0" err="1" smtClean="0">
                <a:solidFill>
                  <a:schemeClr val="tx1"/>
                </a:solidFill>
              </a:rPr>
              <a:t>WriteProcessMemory</a:t>
            </a:r>
            <a:r>
              <a:rPr lang="en-NZ" sz="2000" dirty="0" smtClean="0">
                <a:solidFill>
                  <a:schemeClr val="tx1"/>
                </a:solidFill>
              </a:rPr>
              <a:t>() Will Modify The Protection Type Of Existing Memory Pages To Be Writeable</a:t>
            </a:r>
            <a:endParaRPr lang="en-NZ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 smtClean="0"/>
          </a:p>
          <a:p>
            <a:r>
              <a:rPr lang="en-NZ" dirty="0" err="1" smtClean="0"/>
              <a:t>CreateFileMapping</a:t>
            </a:r>
            <a:r>
              <a:rPr lang="en-NZ" dirty="0" smtClean="0"/>
              <a:t>()</a:t>
            </a:r>
          </a:p>
          <a:p>
            <a:pPr lvl="1"/>
            <a:r>
              <a:rPr lang="en-NZ" dirty="0" err="1" smtClean="0"/>
              <a:t>CreateFileMapping</a:t>
            </a:r>
            <a:r>
              <a:rPr lang="en-NZ" dirty="0" smtClean="0"/>
              <a:t>(-1,0, </a:t>
            </a:r>
            <a:r>
              <a:rPr lang="en-NZ" dirty="0" err="1" smtClean="0"/>
              <a:t>PAGE_EXECUTE_READWRITE</a:t>
            </a:r>
            <a:r>
              <a:rPr lang="en-NZ" dirty="0" smtClean="0"/>
              <a:t>)</a:t>
            </a:r>
          </a:p>
          <a:p>
            <a:pPr lvl="1"/>
            <a:r>
              <a:rPr lang="en-NZ" dirty="0" err="1" smtClean="0"/>
              <a:t>MapViewOfFile</a:t>
            </a:r>
            <a:r>
              <a:rPr lang="en-NZ" dirty="0" smtClean="0"/>
              <a:t>()</a:t>
            </a:r>
          </a:p>
          <a:p>
            <a:pPr lvl="1"/>
            <a:r>
              <a:rPr lang="en-NZ" dirty="0" err="1" smtClean="0"/>
              <a:t>MemCpy</a:t>
            </a:r>
            <a:r>
              <a:rPr lang="en-NZ" dirty="0" smtClean="0"/>
              <a:t>()</a:t>
            </a:r>
          </a:p>
          <a:p>
            <a:pPr lvl="1"/>
            <a:r>
              <a:rPr lang="en-NZ" dirty="0" smtClean="0"/>
              <a:t>Ret</a:t>
            </a:r>
          </a:p>
          <a:p>
            <a:endParaRPr lang="en-NZ" dirty="0" smtClean="0"/>
          </a:p>
          <a:p>
            <a:r>
              <a:rPr lang="en-NZ" dirty="0" smtClean="0"/>
              <a:t>Others</a:t>
            </a:r>
          </a:p>
          <a:p>
            <a:pPr lvl="1"/>
            <a:r>
              <a:rPr lang="en-NZ" dirty="0" smtClean="0"/>
              <a:t>System()</a:t>
            </a:r>
          </a:p>
          <a:p>
            <a:pPr lvl="1"/>
            <a:r>
              <a:rPr lang="en-NZ" dirty="0" err="1" smtClean="0"/>
              <a:t>WinExec</a:t>
            </a:r>
            <a:r>
              <a:rPr lang="en-NZ" dirty="0" smtClean="0"/>
              <a:t>()</a:t>
            </a:r>
          </a:p>
          <a:p>
            <a:pPr lvl="1"/>
            <a:r>
              <a:rPr lang="en-NZ" dirty="0" smtClean="0"/>
              <a:t>Etc..</a:t>
            </a:r>
          </a:p>
          <a:p>
            <a:pPr lvl="1"/>
            <a:endParaRPr lang="en-NZ" dirty="0" smtClean="0"/>
          </a:p>
          <a:p>
            <a:endParaRPr lang="en-NZ" dirty="0" smtClean="0"/>
          </a:p>
          <a:p>
            <a:pPr lvl="1"/>
            <a:endParaRPr lang="en-NZ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Other Attacks</a:t>
            </a:r>
            <a:endParaRPr lang="en-NZ" dirty="0"/>
          </a:p>
        </p:txBody>
      </p:sp>
      <p:sp>
        <p:nvSpPr>
          <p:cNvPr id="4" name="Rectangle 3"/>
          <p:cNvSpPr/>
          <p:nvPr/>
        </p:nvSpPr>
        <p:spPr>
          <a:xfrm>
            <a:off x="395536" y="5157192"/>
            <a:ext cx="8501122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000" dirty="0" smtClean="0">
                <a:solidFill>
                  <a:schemeClr val="tx1"/>
                </a:solidFill>
              </a:rPr>
              <a:t>So... Does </a:t>
            </a:r>
            <a:r>
              <a:rPr lang="en-NZ" sz="2000" dirty="0" err="1" smtClean="0">
                <a:solidFill>
                  <a:schemeClr val="tx1"/>
                </a:solidFill>
              </a:rPr>
              <a:t>DEP</a:t>
            </a:r>
            <a:r>
              <a:rPr lang="en-NZ" sz="2000" dirty="0" smtClean="0">
                <a:solidFill>
                  <a:schemeClr val="tx1"/>
                </a:solidFill>
              </a:rPr>
              <a:t> Work?</a:t>
            </a:r>
            <a:endParaRPr lang="en-NZ" sz="2000" dirty="0">
              <a:solidFill>
                <a:schemeClr val="tx1"/>
              </a:solidFill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3491880" y="2492896"/>
            <a:ext cx="5256584" cy="1008112"/>
          </a:xfrm>
          <a:prstGeom prst="wedgeRectCallout">
            <a:avLst>
              <a:gd name="adj1" fmla="val -51065"/>
              <a:gd name="adj2" fmla="val -91258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000" dirty="0" smtClean="0">
                <a:solidFill>
                  <a:schemeClr val="tx1"/>
                </a:solidFill>
              </a:rPr>
              <a:t>Creates A New Memory Backed Map Of The Existing Process</a:t>
            </a:r>
            <a:endParaRPr lang="en-NZ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err="1" smtClean="0"/>
              <a:t>ROP</a:t>
            </a:r>
            <a:r>
              <a:rPr lang="en-NZ" dirty="0" smtClean="0"/>
              <a:t> requires known addresses</a:t>
            </a:r>
          </a:p>
          <a:p>
            <a:pPr lvl="1"/>
            <a:r>
              <a:rPr lang="en-NZ" dirty="0" err="1" smtClean="0"/>
              <a:t>ASLR</a:t>
            </a:r>
            <a:r>
              <a:rPr lang="en-NZ" dirty="0" smtClean="0"/>
              <a:t> is a problem, only if it is enabled for everything</a:t>
            </a:r>
          </a:p>
          <a:p>
            <a:pPr lvl="1"/>
            <a:r>
              <a:rPr lang="en-NZ" dirty="0" smtClean="0"/>
              <a:t>*</a:t>
            </a:r>
            <a:r>
              <a:rPr lang="en-NZ" dirty="0" err="1" smtClean="0"/>
              <a:t>coff</a:t>
            </a:r>
            <a:r>
              <a:rPr lang="en-NZ" dirty="0" smtClean="0"/>
              <a:t>* Adobe</a:t>
            </a:r>
          </a:p>
          <a:p>
            <a:r>
              <a:rPr lang="en-NZ" dirty="0" smtClean="0"/>
              <a:t>Firefox 3.6.3</a:t>
            </a:r>
          </a:p>
          <a:p>
            <a:endParaRPr lang="en-NZ" dirty="0" smtClean="0"/>
          </a:p>
          <a:p>
            <a:endParaRPr lang="en-NZ" dirty="0" smtClean="0"/>
          </a:p>
          <a:p>
            <a:endParaRPr lang="en-NZ" dirty="0" smtClean="0"/>
          </a:p>
          <a:p>
            <a:endParaRPr lang="en-NZ" dirty="0" smtClean="0"/>
          </a:p>
          <a:p>
            <a:r>
              <a:rPr lang="en-NZ" dirty="0" smtClean="0"/>
              <a:t>Safari 5</a:t>
            </a:r>
          </a:p>
          <a:p>
            <a:endParaRPr lang="en-NZ" dirty="0" smtClean="0"/>
          </a:p>
          <a:p>
            <a:endParaRPr lang="en-NZ" dirty="0" smtClean="0"/>
          </a:p>
          <a:p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err="1" smtClean="0"/>
              <a:t>ASLR</a:t>
            </a:r>
            <a:r>
              <a:rPr lang="en-NZ" dirty="0" smtClean="0"/>
              <a:t> In Browsers</a:t>
            </a:r>
            <a:endParaRPr lang="en-NZ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28662" y="2500306"/>
          <a:ext cx="7500990" cy="111252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776550"/>
                <a:gridCol w="3553099"/>
                <a:gridCol w="2171341"/>
              </a:tblGrid>
              <a:tr h="370840">
                <a:tc>
                  <a:txBody>
                    <a:bodyPr/>
                    <a:lstStyle/>
                    <a:p>
                      <a:r>
                        <a:rPr lang="en-NZ" dirty="0" smtClean="0"/>
                        <a:t>OS</a:t>
                      </a:r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DLL</a:t>
                      </a:r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Address?</a:t>
                      </a:r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 smtClean="0"/>
                        <a:t>Vista</a:t>
                      </a:r>
                      <a:endParaRPr lang="en-NZ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800" kern="1200" dirty="0" smtClean="0"/>
                        <a:t>Nspr4.dll 4.8.3</a:t>
                      </a:r>
                      <a:endParaRPr lang="en-NZ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800" kern="1200" dirty="0" smtClean="0"/>
                        <a:t>0x10000000</a:t>
                      </a:r>
                      <a:endParaRPr lang="en-NZ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 smtClean="0"/>
                        <a:t>Windows 7</a:t>
                      </a:r>
                      <a:endParaRPr lang="en-NZ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800" kern="1200" dirty="0" smtClean="0"/>
                        <a:t>Nspr4.dll 4.8.3</a:t>
                      </a:r>
                      <a:endParaRPr lang="en-NZ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800" kern="1200" dirty="0" smtClean="0"/>
                        <a:t>0x10000000</a:t>
                      </a:r>
                      <a:endParaRPr lang="en-NZ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57224" y="4714884"/>
          <a:ext cx="7572427" cy="111252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793469"/>
                <a:gridCol w="3586938"/>
                <a:gridCol w="2192020"/>
              </a:tblGrid>
              <a:tr h="370840">
                <a:tc>
                  <a:txBody>
                    <a:bodyPr/>
                    <a:lstStyle/>
                    <a:p>
                      <a:r>
                        <a:rPr lang="en-NZ" dirty="0" smtClean="0"/>
                        <a:t>OS</a:t>
                      </a:r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DLL</a:t>
                      </a:r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Address?</a:t>
                      </a:r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 smtClean="0"/>
                        <a:t>Vista</a:t>
                      </a:r>
                      <a:endParaRPr lang="en-NZ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800" kern="1200" dirty="0" smtClean="0"/>
                        <a:t>libdispatch.dll 1.109..4.1</a:t>
                      </a:r>
                      <a:endParaRPr lang="en-NZ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800" kern="1200" dirty="0" smtClean="0"/>
                        <a:t>0x10000000</a:t>
                      </a:r>
                      <a:endParaRPr lang="en-NZ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 smtClean="0"/>
                        <a:t>Windows</a:t>
                      </a:r>
                      <a:r>
                        <a:rPr lang="en-NZ" baseline="0" dirty="0" smtClean="0"/>
                        <a:t> 7</a:t>
                      </a:r>
                      <a:endParaRPr lang="en-NZ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800" kern="1200" dirty="0" smtClean="0"/>
                        <a:t>libdispatch.dll 1.109..4.1</a:t>
                      </a:r>
                      <a:endParaRPr lang="en-NZ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800" kern="1200" dirty="0" smtClean="0"/>
                        <a:t>0x10000000</a:t>
                      </a:r>
                      <a:endParaRPr lang="en-NZ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Shockwave anyone</a:t>
            </a:r>
          </a:p>
          <a:p>
            <a:endParaRPr lang="en-NZ" dirty="0" smtClean="0"/>
          </a:p>
          <a:p>
            <a:endParaRPr lang="en-NZ" dirty="0" smtClean="0"/>
          </a:p>
          <a:p>
            <a:endParaRPr lang="en-NZ" dirty="0" smtClean="0"/>
          </a:p>
          <a:p>
            <a:endParaRPr lang="en-NZ" dirty="0" smtClean="0"/>
          </a:p>
          <a:p>
            <a:pPr lvl="1">
              <a:buNone/>
            </a:pPr>
            <a:endParaRPr lang="en-NZ" dirty="0" smtClean="0"/>
          </a:p>
          <a:p>
            <a:pPr lvl="1">
              <a:buNone/>
            </a:pPr>
            <a:r>
              <a:rPr lang="en-NZ" dirty="0" smtClean="0"/>
              <a:t/>
            </a:r>
            <a:br>
              <a:rPr lang="en-NZ" dirty="0" smtClean="0"/>
            </a:br>
            <a:endParaRPr lang="en-NZ" dirty="0" smtClean="0"/>
          </a:p>
          <a:p>
            <a:r>
              <a:rPr lang="en-NZ" dirty="0" smtClean="0"/>
              <a:t>Java perhaps</a:t>
            </a:r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smtClean="0"/>
              <a:t>3</a:t>
            </a:r>
            <a:r>
              <a:rPr lang="en-NZ" baseline="30000" smtClean="0"/>
              <a:t>rd</a:t>
            </a:r>
            <a:r>
              <a:rPr lang="en-NZ" smtClean="0"/>
              <a:t> Party </a:t>
            </a:r>
            <a:r>
              <a:rPr lang="en-NZ" dirty="0" smtClean="0"/>
              <a:t>Components</a:t>
            </a:r>
            <a:endParaRPr lang="en-NZ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42910" y="1214422"/>
          <a:ext cx="8001054" cy="25958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188274"/>
                <a:gridCol w="1901241"/>
                <a:gridCol w="3058662"/>
                <a:gridCol w="1852877"/>
              </a:tblGrid>
              <a:tr h="370840">
                <a:tc>
                  <a:txBody>
                    <a:bodyPr/>
                    <a:lstStyle/>
                    <a:p>
                      <a:r>
                        <a:rPr lang="en-NZ" dirty="0" smtClean="0"/>
                        <a:t>Browser</a:t>
                      </a:r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OS</a:t>
                      </a:r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DLL</a:t>
                      </a:r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Address?</a:t>
                      </a:r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 smtClean="0"/>
                        <a:t>IE 7</a:t>
                      </a:r>
                      <a:endParaRPr lang="en-NZ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Vista</a:t>
                      </a:r>
                      <a:endParaRPr lang="en-NZ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800" kern="1200" dirty="0" smtClean="0"/>
                        <a:t>DIRAPI.dll 11.5.7r609</a:t>
                      </a:r>
                      <a:endParaRPr lang="en-NZ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800" kern="1200" dirty="0" smtClean="0"/>
                        <a:t>0x68000000</a:t>
                      </a:r>
                      <a:endParaRPr lang="en-NZ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NZ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800" kern="1200" dirty="0" smtClean="0"/>
                        <a:t>IML32.dll 11.5.7r609</a:t>
                      </a:r>
                      <a:endParaRPr lang="en-NZ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800" kern="1200" dirty="0" smtClean="0"/>
                        <a:t>0x69000000</a:t>
                      </a:r>
                      <a:endParaRPr lang="en-NZ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NZ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800" kern="1200" dirty="0" smtClean="0"/>
                        <a:t>SWDir.dll 11.5.7r609</a:t>
                      </a:r>
                      <a:endParaRPr lang="en-NZ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800" kern="1200" dirty="0" smtClean="0"/>
                        <a:t>0x69200000</a:t>
                      </a:r>
                      <a:endParaRPr lang="en-NZ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 smtClean="0"/>
                        <a:t>IE8</a:t>
                      </a:r>
                      <a:endParaRPr lang="en-NZ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Windows 7</a:t>
                      </a:r>
                      <a:endParaRPr lang="en-NZ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800" kern="1200" dirty="0" smtClean="0"/>
                        <a:t>DIRAPI.dll 11.5.7r609 </a:t>
                      </a:r>
                      <a:endParaRPr lang="en-NZ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800" kern="1200" dirty="0" smtClean="0"/>
                        <a:t>0x68000000</a:t>
                      </a:r>
                      <a:endParaRPr lang="en-NZ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800" kern="1200" dirty="0" smtClean="0"/>
                        <a:t>IML32.dll 11.5.7r609</a:t>
                      </a:r>
                      <a:endParaRPr lang="en-NZ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800" kern="1200" dirty="0" smtClean="0"/>
                        <a:t>0x69000000</a:t>
                      </a:r>
                      <a:endParaRPr lang="en-NZ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NZ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800" kern="1200" dirty="0" smtClean="0"/>
                        <a:t>SWDir.dll 11.5.7r609</a:t>
                      </a:r>
                      <a:endParaRPr lang="en-NZ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800" kern="1200" dirty="0" smtClean="0"/>
                        <a:t>0x69200000</a:t>
                      </a:r>
                      <a:endParaRPr lang="en-NZ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42911" y="4500570"/>
          <a:ext cx="8001055" cy="18542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255067"/>
                <a:gridCol w="1804159"/>
                <a:gridCol w="3088952"/>
                <a:gridCol w="1852877"/>
              </a:tblGrid>
              <a:tr h="370840">
                <a:tc>
                  <a:txBody>
                    <a:bodyPr/>
                    <a:lstStyle/>
                    <a:p>
                      <a:r>
                        <a:rPr lang="en-NZ" dirty="0" smtClean="0"/>
                        <a:t>Browser</a:t>
                      </a:r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OS</a:t>
                      </a:r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DLL</a:t>
                      </a:r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Address?</a:t>
                      </a:r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sz="1800" kern="1200" dirty="0" smtClean="0"/>
                        <a:t>IE</a:t>
                      </a:r>
                      <a:r>
                        <a:rPr lang="en-NZ" dirty="0" smtClean="0"/>
                        <a:t> 7</a:t>
                      </a:r>
                      <a:endParaRPr lang="en-NZ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Vista</a:t>
                      </a:r>
                      <a:endParaRPr lang="en-NZ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800" kern="1200" dirty="0" smtClean="0"/>
                        <a:t>deployJava1.dll</a:t>
                      </a:r>
                      <a:endParaRPr lang="en-NZ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800" kern="1200" dirty="0" smtClean="0"/>
                        <a:t>0x10000000</a:t>
                      </a:r>
                      <a:endParaRPr lang="en-NZ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NZ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800" kern="1200" dirty="0" smtClean="0"/>
                        <a:t>MSVCR71.dll 7.10.3052.4</a:t>
                      </a:r>
                      <a:endParaRPr lang="en-NZ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800" kern="1200" dirty="0" smtClean="0"/>
                        <a:t>0x7c340000</a:t>
                      </a:r>
                      <a:endParaRPr lang="en-NZ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 smtClean="0"/>
                        <a:t>IE8</a:t>
                      </a:r>
                      <a:endParaRPr lang="en-NZ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Windows 7</a:t>
                      </a:r>
                      <a:endParaRPr lang="en-NZ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800" kern="1200" dirty="0" smtClean="0"/>
                        <a:t>deployJava1.dll</a:t>
                      </a:r>
                      <a:endParaRPr lang="en-NZ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800" kern="1200" dirty="0" smtClean="0"/>
                        <a:t>0x10000000</a:t>
                      </a:r>
                      <a:endParaRPr lang="en-NZ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800" kern="1200" dirty="0" smtClean="0"/>
                        <a:t>MSVCR71.dll 7.10.3052.4</a:t>
                      </a:r>
                      <a:endParaRPr lang="en-NZ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800" kern="1200" dirty="0" smtClean="0"/>
                        <a:t>0x7c340000</a:t>
                      </a:r>
                      <a:endParaRPr lang="en-NZ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Expanded Chart</a:t>
            </a:r>
            <a:endParaRPr lang="en-N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9350" y="814388"/>
            <a:ext cx="430530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TextBox 6"/>
          <p:cNvSpPr txBox="1"/>
          <p:nvPr/>
        </p:nvSpPr>
        <p:spPr>
          <a:xfrm>
            <a:off x="467544" y="6165304"/>
            <a:ext cx="80648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100" b="1" dirty="0" err="1" smtClean="0"/>
              <a:t>Secunia</a:t>
            </a:r>
            <a:r>
              <a:rPr lang="en-NZ" sz="1100" b="1" dirty="0" smtClean="0"/>
              <a:t>: </a:t>
            </a:r>
            <a:r>
              <a:rPr lang="en-NZ" sz="1100" b="1" dirty="0" err="1" smtClean="0"/>
              <a:t>DEP</a:t>
            </a:r>
            <a:r>
              <a:rPr lang="en-NZ" sz="1100" b="1" dirty="0" smtClean="0"/>
              <a:t> &amp; </a:t>
            </a:r>
            <a:r>
              <a:rPr lang="en-NZ" sz="1100" b="1" dirty="0" err="1" smtClean="0"/>
              <a:t>ASLR</a:t>
            </a:r>
            <a:r>
              <a:rPr lang="en-NZ" sz="1100" b="1" dirty="0" smtClean="0"/>
              <a:t> In Popular 3rd party applications.PDF</a:t>
            </a:r>
            <a:endParaRPr lang="en-NZ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err="1" smtClean="0"/>
              <a:t>ROP</a:t>
            </a:r>
            <a:r>
              <a:rPr lang="en-NZ" dirty="0" smtClean="0"/>
              <a:t> needs only one address</a:t>
            </a:r>
          </a:p>
          <a:p>
            <a:pPr lvl="1"/>
            <a:r>
              <a:rPr lang="en-NZ" dirty="0" smtClean="0"/>
              <a:t>Can use </a:t>
            </a:r>
            <a:r>
              <a:rPr lang="en-NZ" dirty="0" err="1" smtClean="0"/>
              <a:t>LoadLibrary</a:t>
            </a:r>
            <a:r>
              <a:rPr lang="en-NZ" dirty="0" smtClean="0"/>
              <a:t>() to load other DLLS</a:t>
            </a:r>
          </a:p>
          <a:p>
            <a:pPr lvl="1"/>
            <a:r>
              <a:rPr lang="en-NZ" dirty="0" smtClean="0"/>
              <a:t>Can use lookups to reference other DLLS</a:t>
            </a:r>
          </a:p>
          <a:p>
            <a:pPr lvl="1">
              <a:buNone/>
            </a:pPr>
            <a:endParaRPr lang="en-NZ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err="1" smtClean="0"/>
              <a:t>ASLR</a:t>
            </a:r>
            <a:endParaRPr lang="en-NZ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7544" y="1988840"/>
          <a:ext cx="511256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NZ" b="0" dirty="0" err="1" smtClean="0">
                          <a:solidFill>
                            <a:schemeClr val="tx1"/>
                          </a:solidFill>
                        </a:rPr>
                        <a:t>MOV</a:t>
                      </a:r>
                      <a:r>
                        <a:rPr lang="en-NZ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NZ" b="0" dirty="0" err="1" smtClean="0">
                          <a:solidFill>
                            <a:schemeClr val="tx1"/>
                          </a:solidFill>
                        </a:rPr>
                        <a:t>DWORD</a:t>
                      </a:r>
                      <a:r>
                        <a:rPr lang="en-NZ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NZ" b="0" dirty="0" err="1" smtClean="0">
                          <a:solidFill>
                            <a:schemeClr val="tx1"/>
                          </a:solidFill>
                        </a:rPr>
                        <a:t>PTR</a:t>
                      </a:r>
                      <a:r>
                        <a:rPr lang="en-NZ" b="0" dirty="0" smtClean="0">
                          <a:solidFill>
                            <a:schemeClr val="tx1"/>
                          </a:solidFill>
                        </a:rPr>
                        <a:t> DS:[</a:t>
                      </a:r>
                      <a:r>
                        <a:rPr lang="en-NZ" b="0" dirty="0" err="1" smtClean="0">
                          <a:solidFill>
                            <a:schemeClr val="tx1"/>
                          </a:solidFill>
                        </a:rPr>
                        <a:t>ESI</a:t>
                      </a:r>
                      <a:r>
                        <a:rPr lang="en-NZ" b="0" dirty="0" smtClean="0">
                          <a:solidFill>
                            <a:schemeClr val="tx1"/>
                          </a:solidFill>
                        </a:rPr>
                        <a:t>],EDI</a:t>
                      </a:r>
                    </a:p>
                    <a:p>
                      <a:pPr algn="l"/>
                      <a:r>
                        <a:rPr lang="en-NZ" b="0" dirty="0" smtClean="0">
                          <a:solidFill>
                            <a:schemeClr val="tx1"/>
                          </a:solidFill>
                        </a:rPr>
                        <a:t>PUSH </a:t>
                      </a:r>
                      <a:r>
                        <a:rPr lang="en-NZ" b="0" dirty="0" err="1" smtClean="0">
                          <a:solidFill>
                            <a:schemeClr val="tx1"/>
                          </a:solidFill>
                        </a:rPr>
                        <a:t>ESI</a:t>
                      </a:r>
                      <a:endParaRPr lang="en-NZ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NZ" b="0" dirty="0" smtClean="0">
                          <a:solidFill>
                            <a:schemeClr val="tx1"/>
                          </a:solidFill>
                        </a:rPr>
                        <a:t>CALL </a:t>
                      </a:r>
                      <a:r>
                        <a:rPr lang="en-NZ" b="0" dirty="0" err="1" smtClean="0">
                          <a:solidFill>
                            <a:schemeClr val="tx1"/>
                          </a:solidFill>
                        </a:rPr>
                        <a:t>DWORD</a:t>
                      </a:r>
                      <a:r>
                        <a:rPr lang="en-NZ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NZ" b="0" dirty="0" err="1" smtClean="0">
                          <a:solidFill>
                            <a:schemeClr val="tx1"/>
                          </a:solidFill>
                        </a:rPr>
                        <a:t>PTR</a:t>
                      </a:r>
                      <a:r>
                        <a:rPr lang="en-NZ" b="0" dirty="0" smtClean="0">
                          <a:solidFill>
                            <a:schemeClr val="tx1"/>
                          </a:solidFill>
                        </a:rPr>
                        <a:t> DS:[&lt;&amp;KERNEL32.GetVersionExA&gt;]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75656" y="2636912"/>
          <a:ext cx="511256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NZ" b="0" dirty="0" err="1" smtClean="0">
                          <a:solidFill>
                            <a:schemeClr val="tx1"/>
                          </a:solidFill>
                        </a:rPr>
                        <a:t>MOV</a:t>
                      </a:r>
                      <a:r>
                        <a:rPr lang="en-NZ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NZ" b="0" dirty="0" err="1" smtClean="0">
                          <a:solidFill>
                            <a:schemeClr val="tx1"/>
                          </a:solidFill>
                        </a:rPr>
                        <a:t>DWORD</a:t>
                      </a:r>
                      <a:r>
                        <a:rPr lang="en-NZ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NZ" b="0" dirty="0" err="1" smtClean="0">
                          <a:solidFill>
                            <a:schemeClr val="tx1"/>
                          </a:solidFill>
                        </a:rPr>
                        <a:t>PTR</a:t>
                      </a:r>
                      <a:r>
                        <a:rPr lang="en-NZ" b="0" dirty="0" smtClean="0">
                          <a:solidFill>
                            <a:schemeClr val="tx1"/>
                          </a:solidFill>
                        </a:rPr>
                        <a:t> DS:[</a:t>
                      </a:r>
                      <a:r>
                        <a:rPr lang="en-NZ" b="0" dirty="0" err="1" smtClean="0">
                          <a:solidFill>
                            <a:schemeClr val="tx1"/>
                          </a:solidFill>
                        </a:rPr>
                        <a:t>ESI</a:t>
                      </a:r>
                      <a:r>
                        <a:rPr lang="en-NZ" b="0" dirty="0" smtClean="0">
                          <a:solidFill>
                            <a:schemeClr val="tx1"/>
                          </a:solidFill>
                        </a:rPr>
                        <a:t>],EDI</a:t>
                      </a:r>
                    </a:p>
                    <a:p>
                      <a:pPr algn="l"/>
                      <a:r>
                        <a:rPr lang="en-NZ" b="0" dirty="0" smtClean="0">
                          <a:solidFill>
                            <a:schemeClr val="tx1"/>
                          </a:solidFill>
                        </a:rPr>
                        <a:t>PUSH </a:t>
                      </a:r>
                      <a:r>
                        <a:rPr lang="en-NZ" b="0" dirty="0" err="1" smtClean="0">
                          <a:solidFill>
                            <a:schemeClr val="tx1"/>
                          </a:solidFill>
                        </a:rPr>
                        <a:t>ESI</a:t>
                      </a:r>
                      <a:endParaRPr lang="en-NZ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NZ" b="0" dirty="0" smtClean="0">
                          <a:solidFill>
                            <a:schemeClr val="tx1"/>
                          </a:solidFill>
                        </a:rPr>
                        <a:t>CALL </a:t>
                      </a:r>
                      <a:r>
                        <a:rPr lang="en-NZ" b="0" dirty="0" err="1" smtClean="0">
                          <a:solidFill>
                            <a:schemeClr val="tx1"/>
                          </a:solidFill>
                        </a:rPr>
                        <a:t>DWORD</a:t>
                      </a:r>
                      <a:r>
                        <a:rPr lang="en-NZ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NZ" b="0" dirty="0" err="1" smtClean="0">
                          <a:solidFill>
                            <a:schemeClr val="tx1"/>
                          </a:solidFill>
                        </a:rPr>
                        <a:t>PTR</a:t>
                      </a:r>
                      <a:r>
                        <a:rPr lang="en-NZ" b="0" dirty="0" smtClean="0">
                          <a:solidFill>
                            <a:schemeClr val="tx1"/>
                          </a:solidFill>
                        </a:rPr>
                        <a:t> DS:[6F62C8]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ular Callout 5"/>
          <p:cNvSpPr/>
          <p:nvPr/>
        </p:nvSpPr>
        <p:spPr>
          <a:xfrm>
            <a:off x="3923928" y="4077072"/>
            <a:ext cx="4032448" cy="428628"/>
          </a:xfrm>
          <a:prstGeom prst="wedgeRectCallout">
            <a:avLst>
              <a:gd name="adj1" fmla="val -43663"/>
              <a:gd name="adj2" fmla="val -181450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000" dirty="0" smtClean="0">
                <a:solidFill>
                  <a:schemeClr val="tx1"/>
                </a:solidFill>
              </a:rPr>
              <a:t>Pointer to function inside Kernel32</a:t>
            </a:r>
            <a:endParaRPr lang="en-NZ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 smtClean="0"/>
          </a:p>
          <a:p>
            <a:endParaRPr lang="en-NZ" dirty="0" smtClean="0"/>
          </a:p>
          <a:p>
            <a:r>
              <a:rPr lang="en-NZ" dirty="0" smtClean="0"/>
              <a:t>Bypassing </a:t>
            </a:r>
            <a:r>
              <a:rPr lang="en-NZ" dirty="0" err="1" smtClean="0"/>
              <a:t>DEP</a:t>
            </a:r>
            <a:r>
              <a:rPr lang="en-NZ" dirty="0" smtClean="0"/>
              <a:t> is not new</a:t>
            </a:r>
          </a:p>
          <a:p>
            <a:pPr lvl="1"/>
            <a:r>
              <a:rPr lang="en-NZ" dirty="0" smtClean="0"/>
              <a:t>‘ret2libc’ </a:t>
            </a:r>
            <a:r>
              <a:rPr lang="en-NZ" dirty="0" err="1" smtClean="0"/>
              <a:t>DEP</a:t>
            </a:r>
            <a:r>
              <a:rPr lang="en-NZ" dirty="0" smtClean="0"/>
              <a:t> bypass </a:t>
            </a:r>
          </a:p>
          <a:p>
            <a:pPr lvl="1"/>
            <a:r>
              <a:rPr lang="en-NZ" dirty="0" smtClean="0"/>
              <a:t>before </a:t>
            </a:r>
            <a:r>
              <a:rPr lang="en-NZ" dirty="0" err="1" smtClean="0"/>
              <a:t>DEP</a:t>
            </a:r>
            <a:r>
              <a:rPr lang="en-NZ" dirty="0" smtClean="0"/>
              <a:t> was even implemented natively in Windows</a:t>
            </a:r>
          </a:p>
          <a:p>
            <a:endParaRPr lang="en-NZ" dirty="0" smtClean="0"/>
          </a:p>
          <a:p>
            <a:pPr algn="ctr"/>
            <a:r>
              <a:rPr lang="en-NZ" dirty="0" smtClean="0">
                <a:hlinkClick r:id="rId2"/>
              </a:rPr>
              <a:t>http://packetstormsecurity.org/0311-exploits/rpc!exec.c</a:t>
            </a:r>
            <a:endParaRPr lang="en-NZ" dirty="0" smtClean="0"/>
          </a:p>
          <a:p>
            <a:endParaRPr lang="en-NZ" dirty="0" smtClean="0"/>
          </a:p>
          <a:p>
            <a:r>
              <a:rPr lang="en-NZ" dirty="0" smtClean="0"/>
              <a:t>Released in 2003</a:t>
            </a:r>
          </a:p>
          <a:p>
            <a:pPr lvl="1"/>
            <a:r>
              <a:rPr lang="en-NZ" dirty="0" err="1" smtClean="0"/>
              <a:t>NtAllocateVirtualMemory</a:t>
            </a:r>
            <a:r>
              <a:rPr lang="en-NZ" dirty="0" smtClean="0"/>
              <a:t>()</a:t>
            </a:r>
          </a:p>
          <a:p>
            <a:pPr lvl="1"/>
            <a:r>
              <a:rPr lang="en-NZ" dirty="0" err="1" smtClean="0"/>
              <a:t>Memcpy</a:t>
            </a:r>
            <a:r>
              <a:rPr lang="en-NZ" dirty="0" smtClean="0"/>
              <a:t>()</a:t>
            </a:r>
          </a:p>
          <a:p>
            <a:pPr lvl="1"/>
            <a:r>
              <a:rPr lang="en-NZ" dirty="0" err="1" smtClean="0"/>
              <a:t>NtProtectVirtualMemory</a:t>
            </a:r>
            <a:r>
              <a:rPr lang="en-NZ" dirty="0" smtClean="0"/>
              <a:t>()</a:t>
            </a:r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Heap structure flags</a:t>
            </a:r>
          </a:p>
          <a:p>
            <a:endParaRPr lang="en-NZ" dirty="0" smtClean="0"/>
          </a:p>
          <a:p>
            <a:endParaRPr lang="en-NZ" dirty="0" smtClean="0"/>
          </a:p>
          <a:p>
            <a:endParaRPr lang="en-NZ" dirty="0" smtClean="0"/>
          </a:p>
          <a:p>
            <a:endParaRPr lang="en-NZ" dirty="0" smtClean="0"/>
          </a:p>
          <a:p>
            <a:r>
              <a:rPr lang="en-NZ" dirty="0" err="1" smtClean="0"/>
              <a:t>HeapCreate</a:t>
            </a:r>
            <a:r>
              <a:rPr lang="en-NZ" dirty="0" smtClean="0"/>
              <a:t>()</a:t>
            </a:r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Default Heap Memory Protection</a:t>
            </a:r>
            <a:endParaRPr lang="en-NZ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3857620" y="428604"/>
          <a:ext cx="500066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/>
                <a:gridCol w="1214446"/>
                <a:gridCol w="2643206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NZ" dirty="0" smtClean="0">
                          <a:solidFill>
                            <a:schemeClr val="tx1"/>
                          </a:solidFill>
                        </a:rPr>
                        <a:t>Heap Management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NZ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NZ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Address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Value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 smtClean="0"/>
                        <a:t>Description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00360000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dirty="0" smtClean="0"/>
                        <a:t>Base Address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 smtClean="0"/>
                        <a:t>0036000C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00000002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dirty="0" smtClean="0"/>
                        <a:t>Flags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ular Callout 4"/>
          <p:cNvSpPr/>
          <p:nvPr/>
        </p:nvSpPr>
        <p:spPr>
          <a:xfrm>
            <a:off x="285720" y="1285860"/>
            <a:ext cx="3071834" cy="1500198"/>
          </a:xfrm>
          <a:prstGeom prst="wedgeRectCallout">
            <a:avLst>
              <a:gd name="adj1" fmla="val 66413"/>
              <a:gd name="adj2" fmla="val -17006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000" dirty="0" smtClean="0">
                <a:solidFill>
                  <a:schemeClr val="tx1"/>
                </a:solidFill>
              </a:rPr>
              <a:t>These Flags hold settings such as </a:t>
            </a:r>
            <a:r>
              <a:rPr lang="en-NZ" sz="2000" dirty="0" err="1" smtClean="0">
                <a:solidFill>
                  <a:schemeClr val="tx1"/>
                </a:solidFill>
              </a:rPr>
              <a:t>isDebug</a:t>
            </a:r>
            <a:r>
              <a:rPr lang="en-NZ" sz="2000" dirty="0" smtClean="0">
                <a:solidFill>
                  <a:schemeClr val="tx1"/>
                </a:solidFill>
              </a:rPr>
              <a:t>, Exception Raising, and Executable Heap</a:t>
            </a:r>
            <a:endParaRPr lang="en-NZ" dirty="0">
              <a:solidFill>
                <a:schemeClr val="tx1"/>
              </a:solidFill>
            </a:endParaRP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/>
        </p:nvGraphicFramePr>
        <p:xfrm>
          <a:off x="571472" y="3429000"/>
          <a:ext cx="8001056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6148"/>
                <a:gridCol w="1643074"/>
                <a:gridCol w="3071834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NZ" dirty="0" smtClean="0">
                          <a:solidFill>
                            <a:schemeClr val="tx1"/>
                          </a:solidFill>
                        </a:rPr>
                        <a:t>Heap Flags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NZ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NZ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Name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Value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 smtClean="0"/>
                        <a:t>Description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dirty="0" err="1" smtClean="0"/>
                        <a:t>HEAP_CREATE_ENABLE_EXECUTE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0x00040000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dirty="0" smtClean="0"/>
                        <a:t>All memory blocks that are allocated from this heap allow code execution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 err="1" smtClean="0"/>
                        <a:t>HEAP_GENERATE_EXCEPTIONS</a:t>
                      </a:r>
                      <a:endParaRPr lang="en-NZ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0x00000004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dirty="0" smtClean="0"/>
                        <a:t>Raise an exception to indicate failure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dirty="0" err="1" smtClean="0"/>
                        <a:t>HEAP_NO_SERIALIZE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0x00000001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dirty="0" smtClean="0"/>
                        <a:t>Serialized access is not used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ectangular Callout 7"/>
          <p:cNvSpPr/>
          <p:nvPr/>
        </p:nvSpPr>
        <p:spPr>
          <a:xfrm>
            <a:off x="4643438" y="2428868"/>
            <a:ext cx="3071834" cy="428628"/>
          </a:xfrm>
          <a:prstGeom prst="wedgeRectCallout">
            <a:avLst>
              <a:gd name="adj1" fmla="val -43663"/>
              <a:gd name="adj2" fmla="val -181450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000" dirty="0" smtClean="0">
                <a:solidFill>
                  <a:schemeClr val="tx1"/>
                </a:solidFill>
              </a:rPr>
              <a:t>BASE+0x40 on Windows 7</a:t>
            </a:r>
            <a:endParaRPr lang="en-NZ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Heap is extended to accommodate an allocation request</a:t>
            </a:r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Default Heap Memory Protection</a:t>
            </a:r>
            <a:endParaRPr lang="en-NZ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28596" y="1357298"/>
          <a:ext cx="4714908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4908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NZ" b="0" dirty="0" smtClean="0">
                          <a:solidFill>
                            <a:schemeClr val="tx1"/>
                          </a:solidFill>
                        </a:rPr>
                        <a:t>7C833C50 </a:t>
                      </a:r>
                      <a:r>
                        <a:rPr lang="en-NZ" b="0" dirty="0" err="1" smtClean="0">
                          <a:solidFill>
                            <a:schemeClr val="tx1"/>
                          </a:solidFill>
                        </a:rPr>
                        <a:t>MOV</a:t>
                      </a:r>
                      <a:r>
                        <a:rPr lang="en-NZ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NZ" b="0" dirty="0" err="1" smtClean="0">
                          <a:solidFill>
                            <a:schemeClr val="tx1"/>
                          </a:solidFill>
                        </a:rPr>
                        <a:t>EAX,DWORD</a:t>
                      </a:r>
                      <a:r>
                        <a:rPr lang="en-NZ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NZ" b="0" dirty="0" err="1" smtClean="0">
                          <a:solidFill>
                            <a:schemeClr val="tx1"/>
                          </a:solidFill>
                        </a:rPr>
                        <a:t>PTR</a:t>
                      </a:r>
                      <a:r>
                        <a:rPr lang="en-NZ" b="0" dirty="0" smtClean="0">
                          <a:solidFill>
                            <a:schemeClr val="tx1"/>
                          </a:solidFill>
                        </a:rPr>
                        <a:t> DS:[</a:t>
                      </a:r>
                      <a:r>
                        <a:rPr lang="en-NZ" b="0" dirty="0" err="1" smtClean="0">
                          <a:solidFill>
                            <a:schemeClr val="tx1"/>
                          </a:solidFill>
                        </a:rPr>
                        <a:t>EAX+C</a:t>
                      </a:r>
                      <a:r>
                        <a:rPr lang="en-NZ" b="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</a:p>
                    <a:p>
                      <a:pPr algn="l"/>
                      <a:r>
                        <a:rPr lang="en-NZ" b="0" dirty="0" smtClean="0">
                          <a:solidFill>
                            <a:schemeClr val="tx1"/>
                          </a:solidFill>
                        </a:rPr>
                        <a:t>7C833C53 AND EAX,40000</a:t>
                      </a:r>
                    </a:p>
                    <a:p>
                      <a:pPr algn="l"/>
                      <a:r>
                        <a:rPr lang="en-NZ" b="0" dirty="0" smtClean="0">
                          <a:solidFill>
                            <a:schemeClr val="tx1"/>
                          </a:solidFill>
                        </a:rPr>
                        <a:t>7C833C58 </a:t>
                      </a:r>
                      <a:r>
                        <a:rPr lang="en-NZ" b="0" dirty="0" err="1" smtClean="0">
                          <a:solidFill>
                            <a:schemeClr val="tx1"/>
                          </a:solidFill>
                        </a:rPr>
                        <a:t>NEG</a:t>
                      </a:r>
                      <a:r>
                        <a:rPr lang="en-NZ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NZ" b="0" dirty="0" err="1" smtClean="0">
                          <a:solidFill>
                            <a:schemeClr val="tx1"/>
                          </a:solidFill>
                        </a:rPr>
                        <a:t>EAX</a:t>
                      </a:r>
                      <a:endParaRPr lang="en-NZ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NZ" b="0" dirty="0" smtClean="0">
                          <a:solidFill>
                            <a:schemeClr val="tx1"/>
                          </a:solidFill>
                        </a:rPr>
                        <a:t>7C833C5A </a:t>
                      </a:r>
                      <a:r>
                        <a:rPr lang="en-NZ" b="0" dirty="0" err="1" smtClean="0">
                          <a:solidFill>
                            <a:schemeClr val="tx1"/>
                          </a:solidFill>
                        </a:rPr>
                        <a:t>SBB</a:t>
                      </a:r>
                      <a:r>
                        <a:rPr lang="en-NZ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NZ" b="0" dirty="0" err="1" smtClean="0">
                          <a:solidFill>
                            <a:schemeClr val="tx1"/>
                          </a:solidFill>
                        </a:rPr>
                        <a:t>EAX,EAX</a:t>
                      </a:r>
                      <a:endParaRPr lang="en-NZ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NZ" b="0" dirty="0" smtClean="0">
                          <a:solidFill>
                            <a:schemeClr val="tx1"/>
                          </a:solidFill>
                        </a:rPr>
                        <a:t>7C833C5C AND EAX,3C</a:t>
                      </a:r>
                    </a:p>
                    <a:p>
                      <a:pPr algn="l"/>
                      <a:r>
                        <a:rPr lang="en-NZ" b="0" dirty="0" smtClean="0">
                          <a:solidFill>
                            <a:schemeClr val="tx1"/>
                          </a:solidFill>
                        </a:rPr>
                        <a:t>7C833C5F ADD EAX,4</a:t>
                      </a:r>
                    </a:p>
                    <a:p>
                      <a:pPr algn="l"/>
                      <a:r>
                        <a:rPr lang="en-NZ" b="0" dirty="0" smtClean="0">
                          <a:solidFill>
                            <a:schemeClr val="tx1"/>
                          </a:solidFill>
                        </a:rPr>
                        <a:t>7C833C62 PUSH </a:t>
                      </a:r>
                      <a:r>
                        <a:rPr lang="en-NZ" b="0" dirty="0" err="1" smtClean="0">
                          <a:solidFill>
                            <a:schemeClr val="tx1"/>
                          </a:solidFill>
                        </a:rPr>
                        <a:t>EAX</a:t>
                      </a:r>
                      <a:r>
                        <a:rPr lang="en-NZ" b="0" dirty="0" smtClean="0">
                          <a:solidFill>
                            <a:schemeClr val="tx1"/>
                          </a:solidFill>
                        </a:rPr>
                        <a:t>                </a:t>
                      </a:r>
                    </a:p>
                    <a:p>
                      <a:pPr algn="l"/>
                      <a:r>
                        <a:rPr lang="en-NZ" b="0" dirty="0" smtClean="0">
                          <a:solidFill>
                            <a:schemeClr val="tx1"/>
                          </a:solidFill>
                        </a:rPr>
                        <a:t>7C833C63 PUSH 1000</a:t>
                      </a:r>
                      <a:endParaRPr lang="en-NZ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NZ" b="0" dirty="0" smtClean="0">
                          <a:solidFill>
                            <a:schemeClr val="tx1"/>
                          </a:solidFill>
                        </a:rPr>
                        <a:t>7C833C68 PUSH </a:t>
                      </a:r>
                      <a:r>
                        <a:rPr lang="en-NZ" b="0" dirty="0" err="1" smtClean="0">
                          <a:solidFill>
                            <a:schemeClr val="tx1"/>
                          </a:solidFill>
                        </a:rPr>
                        <a:t>EBX</a:t>
                      </a:r>
                      <a:endParaRPr lang="en-NZ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NZ" b="0" dirty="0" smtClean="0">
                          <a:solidFill>
                            <a:schemeClr val="tx1"/>
                          </a:solidFill>
                        </a:rPr>
                        <a:t>7C833C69 PUSH 0</a:t>
                      </a:r>
                    </a:p>
                    <a:p>
                      <a:pPr algn="l"/>
                      <a:r>
                        <a:rPr lang="en-NZ" b="0" dirty="0" smtClean="0">
                          <a:solidFill>
                            <a:schemeClr val="tx1"/>
                          </a:solidFill>
                        </a:rPr>
                        <a:t>7C833C6B LEA </a:t>
                      </a:r>
                      <a:r>
                        <a:rPr lang="en-NZ" b="0" dirty="0" err="1" smtClean="0">
                          <a:solidFill>
                            <a:schemeClr val="tx1"/>
                          </a:solidFill>
                        </a:rPr>
                        <a:t>EAX,DWORD</a:t>
                      </a:r>
                      <a:r>
                        <a:rPr lang="en-NZ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NZ" b="0" dirty="0" err="1" smtClean="0">
                          <a:solidFill>
                            <a:schemeClr val="tx1"/>
                          </a:solidFill>
                        </a:rPr>
                        <a:t>PTR</a:t>
                      </a:r>
                      <a:r>
                        <a:rPr lang="en-NZ" b="0" dirty="0" smtClean="0">
                          <a:solidFill>
                            <a:schemeClr val="tx1"/>
                          </a:solidFill>
                        </a:rPr>
                        <a:t> SS:[EBP+14]</a:t>
                      </a:r>
                    </a:p>
                    <a:p>
                      <a:pPr algn="l"/>
                      <a:r>
                        <a:rPr lang="en-NZ" b="0" dirty="0" smtClean="0">
                          <a:solidFill>
                            <a:schemeClr val="tx1"/>
                          </a:solidFill>
                        </a:rPr>
                        <a:t>7C833C6E PUSH </a:t>
                      </a:r>
                      <a:r>
                        <a:rPr lang="en-NZ" b="0" dirty="0" err="1" smtClean="0">
                          <a:solidFill>
                            <a:schemeClr val="tx1"/>
                          </a:solidFill>
                        </a:rPr>
                        <a:t>EAX</a:t>
                      </a:r>
                      <a:endParaRPr lang="en-NZ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NZ" b="0" dirty="0" smtClean="0">
                          <a:solidFill>
                            <a:schemeClr val="tx1"/>
                          </a:solidFill>
                        </a:rPr>
                        <a:t>7C833C6F PUSH -1</a:t>
                      </a:r>
                    </a:p>
                    <a:p>
                      <a:pPr algn="l"/>
                      <a:r>
                        <a:rPr lang="en-NZ" b="0" dirty="0" smtClean="0">
                          <a:solidFill>
                            <a:schemeClr val="tx1"/>
                          </a:solidFill>
                        </a:rPr>
                        <a:t>7C833C71 CALL </a:t>
                      </a:r>
                      <a:r>
                        <a:rPr lang="en-NZ" b="0" dirty="0" err="1" smtClean="0">
                          <a:solidFill>
                            <a:schemeClr val="tx1"/>
                          </a:solidFill>
                        </a:rPr>
                        <a:t>ntdll.ZwAllocateVirtualMemory</a:t>
                      </a:r>
                      <a:endParaRPr lang="en-NZ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ular Callout 6"/>
          <p:cNvSpPr/>
          <p:nvPr/>
        </p:nvSpPr>
        <p:spPr>
          <a:xfrm>
            <a:off x="5500694" y="2357430"/>
            <a:ext cx="3071834" cy="571504"/>
          </a:xfrm>
          <a:prstGeom prst="wedgeRectCallout">
            <a:avLst>
              <a:gd name="adj1" fmla="val -76531"/>
              <a:gd name="adj2" fmla="val -171503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000" dirty="0" smtClean="0">
                <a:solidFill>
                  <a:schemeClr val="tx1"/>
                </a:solidFill>
              </a:rPr>
              <a:t>Load flags from heap base</a:t>
            </a:r>
            <a:endParaRPr lang="en-NZ" sz="2000" dirty="0">
              <a:solidFill>
                <a:schemeClr val="tx1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5786446" y="3571876"/>
            <a:ext cx="3071834" cy="785818"/>
          </a:xfrm>
          <a:prstGeom prst="wedgeRectCallout">
            <a:avLst>
              <a:gd name="adj1" fmla="val -152189"/>
              <a:gd name="adj2" fmla="val -103170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000" dirty="0" smtClean="0">
                <a:solidFill>
                  <a:schemeClr val="tx1"/>
                </a:solidFill>
              </a:rPr>
              <a:t>Push flag for use in allocation</a:t>
            </a:r>
            <a:endParaRPr lang="en-NZ" sz="20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5720" y="5857892"/>
            <a:ext cx="8501122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000" dirty="0" smtClean="0">
                <a:solidFill>
                  <a:schemeClr val="tx1"/>
                </a:solidFill>
              </a:rPr>
              <a:t>If The Flag Can Be Manipulated, It Can Lead To An Executable Heap Allocation</a:t>
            </a:r>
            <a:endParaRPr lang="en-NZ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Before flag change</a:t>
            </a:r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Executable Heap Spray</a:t>
            </a:r>
            <a:endParaRPr lang="en-N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14422"/>
            <a:ext cx="515302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857628"/>
            <a:ext cx="31051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6286512" y="642918"/>
          <a:ext cx="235745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/>
                <a:gridCol w="1214446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NZ" dirty="0" smtClean="0">
                          <a:solidFill>
                            <a:schemeClr val="tx1"/>
                          </a:solidFill>
                        </a:rPr>
                        <a:t>Heap Management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NZ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Address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Value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00360000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 smtClean="0"/>
                        <a:t>0036000C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00000002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14422"/>
            <a:ext cx="50863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Executable Heap Spray</a:t>
            </a:r>
            <a:endParaRPr lang="en-NZ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857628"/>
            <a:ext cx="31051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457200" y="714356"/>
            <a:ext cx="822960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urostile" pitchFamily="34" charset="0"/>
                <a:ea typeface="+mn-ea"/>
                <a:cs typeface="+mn-cs"/>
              </a:rPr>
              <a:t>After flag change</a:t>
            </a:r>
            <a:endParaRPr kumimoji="0" lang="en-NZ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Eurostile" pitchFamily="34" charset="0"/>
              <a:ea typeface="+mn-ea"/>
              <a:cs typeface="+mn-cs"/>
            </a:endParaRP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/>
        </p:nvGraphicFramePr>
        <p:xfrm>
          <a:off x="6286512" y="642918"/>
          <a:ext cx="235745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/>
                <a:gridCol w="1214446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NZ" dirty="0" smtClean="0">
                          <a:solidFill>
                            <a:schemeClr val="tx1"/>
                          </a:solidFill>
                        </a:rPr>
                        <a:t>Heap Management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NZ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Address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Value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00360000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 smtClean="0"/>
                        <a:t>0036000C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00040002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Rectangular Callout 9"/>
          <p:cNvSpPr/>
          <p:nvPr/>
        </p:nvSpPr>
        <p:spPr>
          <a:xfrm>
            <a:off x="6072166" y="2643182"/>
            <a:ext cx="2928990" cy="857256"/>
          </a:xfrm>
          <a:prstGeom prst="wedgeRectCallout">
            <a:avLst>
              <a:gd name="adj1" fmla="val 14011"/>
              <a:gd name="adj2" fmla="val -114281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000" dirty="0" smtClean="0">
                <a:solidFill>
                  <a:schemeClr val="tx1"/>
                </a:solidFill>
              </a:rPr>
              <a:t>Arbitrary byte write used to set heap executable</a:t>
            </a:r>
            <a:endParaRPr lang="en-NZ" sz="2000" dirty="0">
              <a:solidFill>
                <a:schemeClr val="tx1"/>
              </a:solidFill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500034" y="5643578"/>
            <a:ext cx="3071834" cy="785818"/>
          </a:xfrm>
          <a:prstGeom prst="wedgeRectCallout">
            <a:avLst>
              <a:gd name="adj1" fmla="val 53391"/>
              <a:gd name="adj2" fmla="val -213473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000" dirty="0" err="1" smtClean="0">
                <a:solidFill>
                  <a:schemeClr val="tx1"/>
                </a:solidFill>
              </a:rPr>
              <a:t>RWE</a:t>
            </a:r>
            <a:endParaRPr lang="en-NZ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Prevents the abuse of </a:t>
            </a:r>
            <a:r>
              <a:rPr lang="en-NZ" dirty="0" err="1" smtClean="0"/>
              <a:t>SEH</a:t>
            </a:r>
            <a:r>
              <a:rPr lang="en-NZ" dirty="0" smtClean="0"/>
              <a:t> records</a:t>
            </a:r>
          </a:p>
          <a:p>
            <a:pPr lvl="1"/>
            <a:r>
              <a:rPr lang="en-NZ" dirty="0" smtClean="0"/>
              <a:t>/</a:t>
            </a:r>
            <a:r>
              <a:rPr lang="en-NZ" dirty="0" err="1" smtClean="0"/>
              <a:t>safeseh</a:t>
            </a:r>
            <a:r>
              <a:rPr lang="en-NZ" dirty="0" smtClean="0"/>
              <a:t> linker option</a:t>
            </a:r>
          </a:p>
          <a:p>
            <a:pPr lvl="1"/>
            <a:endParaRPr lang="en-NZ" dirty="0" smtClean="0"/>
          </a:p>
          <a:p>
            <a:r>
              <a:rPr lang="en-NZ" dirty="0" smtClean="0"/>
              <a:t>Common known weaknesses</a:t>
            </a:r>
          </a:p>
          <a:p>
            <a:pPr lvl="1"/>
            <a:r>
              <a:rPr lang="en-NZ" dirty="0" smtClean="0"/>
              <a:t>Handler in a module not /</a:t>
            </a:r>
            <a:r>
              <a:rPr lang="en-NZ" dirty="0" err="1" smtClean="0"/>
              <a:t>safseh</a:t>
            </a:r>
            <a:endParaRPr lang="en-NZ" dirty="0" smtClean="0"/>
          </a:p>
          <a:p>
            <a:pPr lvl="1"/>
            <a:r>
              <a:rPr lang="en-NZ" dirty="0" smtClean="0"/>
              <a:t>Handler not in a loaded module</a:t>
            </a:r>
          </a:p>
          <a:p>
            <a:pPr lvl="1"/>
            <a:r>
              <a:rPr lang="en-NZ" dirty="0" smtClean="0"/>
              <a:t>Handler on the heap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err="1" smtClean="0"/>
              <a:t>SafeSEH</a:t>
            </a:r>
            <a:endParaRPr lang="en-NZ" dirty="0"/>
          </a:p>
        </p:txBody>
      </p:sp>
      <p:sp>
        <p:nvSpPr>
          <p:cNvPr id="23" name="TextBox 22"/>
          <p:cNvSpPr txBox="1"/>
          <p:nvPr/>
        </p:nvSpPr>
        <p:spPr>
          <a:xfrm>
            <a:off x="2571736" y="5072074"/>
            <a:ext cx="2357454" cy="3693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dirty="0" smtClean="0">
                <a:solidFill>
                  <a:schemeClr val="bg1"/>
                </a:solidFill>
              </a:rPr>
              <a:t>EXECPTION HANDLER</a:t>
            </a: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71736" y="5929330"/>
            <a:ext cx="2357454" cy="3693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dirty="0" smtClean="0">
                <a:solidFill>
                  <a:schemeClr val="bg1"/>
                </a:solidFill>
              </a:rPr>
              <a:t>EXECPTION HANDLER</a:t>
            </a:r>
            <a:endParaRPr lang="en-NZ" dirty="0">
              <a:solidFill>
                <a:schemeClr val="bg1"/>
              </a:solidFill>
            </a:endParaRPr>
          </a:p>
        </p:txBody>
      </p:sp>
      <p:cxnSp>
        <p:nvCxnSpPr>
          <p:cNvPr id="26" name="Elbow Connector 25"/>
          <p:cNvCxnSpPr>
            <a:endCxn id="23" idx="3"/>
          </p:cNvCxnSpPr>
          <p:nvPr/>
        </p:nvCxnSpPr>
        <p:spPr>
          <a:xfrm rot="10800000" flipV="1">
            <a:off x="4929190" y="4786322"/>
            <a:ext cx="1428760" cy="470418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endCxn id="24" idx="3"/>
          </p:cNvCxnSpPr>
          <p:nvPr/>
        </p:nvCxnSpPr>
        <p:spPr>
          <a:xfrm rot="10800000">
            <a:off x="4929190" y="6113996"/>
            <a:ext cx="1428760" cy="71438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Content Placeholder 3"/>
          <p:cNvGraphicFramePr>
            <a:graphicFrameLocks/>
          </p:cNvGraphicFramePr>
          <p:nvPr/>
        </p:nvGraphicFramePr>
        <p:xfrm>
          <a:off x="6357950" y="2714620"/>
          <a:ext cx="250033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330"/>
              </a:tblGrid>
              <a:tr h="357445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>
                          <a:solidFill>
                            <a:schemeClr val="tx1"/>
                          </a:solidFill>
                        </a:rPr>
                        <a:t>STACK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...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RETURN ADDRESS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algn="ctr"/>
                      <a:r>
                        <a:rPr lang="en-NZ" dirty="0" err="1" smtClean="0"/>
                        <a:t>Ptr</a:t>
                      </a:r>
                      <a:r>
                        <a:rPr lang="en-NZ" baseline="0" dirty="0" smtClean="0"/>
                        <a:t> To Next </a:t>
                      </a:r>
                      <a:r>
                        <a:rPr lang="en-NZ" baseline="0" dirty="0" err="1" smtClean="0"/>
                        <a:t>SEH</a:t>
                      </a:r>
                      <a:r>
                        <a:rPr lang="en-NZ" baseline="0" dirty="0" smtClean="0"/>
                        <a:t> Record</a:t>
                      </a:r>
                      <a:endParaRPr lang="en-NZ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algn="ctr"/>
                      <a:r>
                        <a:rPr lang="en-NZ" dirty="0" err="1" smtClean="0"/>
                        <a:t>Ptr</a:t>
                      </a:r>
                      <a:r>
                        <a:rPr lang="en-NZ" dirty="0" smtClean="0"/>
                        <a:t> To SE</a:t>
                      </a:r>
                      <a:r>
                        <a:rPr lang="en-NZ" baseline="0" dirty="0" smtClean="0"/>
                        <a:t> Handler</a:t>
                      </a:r>
                      <a:endParaRPr lang="en-NZ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algn="ctr"/>
                      <a:r>
                        <a:rPr lang="en-NZ" dirty="0" err="1" smtClean="0"/>
                        <a:t>Ptr</a:t>
                      </a:r>
                      <a:r>
                        <a:rPr lang="en-NZ" baseline="0" dirty="0" smtClean="0"/>
                        <a:t> To Next </a:t>
                      </a:r>
                      <a:r>
                        <a:rPr lang="en-NZ" baseline="0" dirty="0" err="1" smtClean="0"/>
                        <a:t>SEH</a:t>
                      </a:r>
                      <a:r>
                        <a:rPr lang="en-NZ" baseline="0" dirty="0" smtClean="0"/>
                        <a:t> Record</a:t>
                      </a:r>
                      <a:endParaRPr lang="en-NZ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algn="ctr"/>
                      <a:r>
                        <a:rPr lang="en-NZ" dirty="0" err="1" smtClean="0"/>
                        <a:t>Ptr</a:t>
                      </a:r>
                      <a:r>
                        <a:rPr lang="en-NZ" dirty="0" smtClean="0"/>
                        <a:t> To SE</a:t>
                      </a:r>
                      <a:r>
                        <a:rPr lang="en-NZ" baseline="0" dirty="0" smtClean="0"/>
                        <a:t> Handler</a:t>
                      </a:r>
                      <a:endParaRPr lang="en-NZ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35" name="Elbow Connector 34"/>
          <p:cNvCxnSpPr/>
          <p:nvPr/>
        </p:nvCxnSpPr>
        <p:spPr>
          <a:xfrm rot="10800000" flipV="1">
            <a:off x="6357950" y="4399484"/>
            <a:ext cx="1588" cy="1428760"/>
          </a:xfrm>
          <a:prstGeom prst="bentConnector3">
            <a:avLst>
              <a:gd name="adj1" fmla="val 14395466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ular Callout 35"/>
          <p:cNvSpPr/>
          <p:nvPr/>
        </p:nvSpPr>
        <p:spPr>
          <a:xfrm>
            <a:off x="785786" y="4214818"/>
            <a:ext cx="3429024" cy="642942"/>
          </a:xfrm>
          <a:prstGeom prst="wedgeRectCallout">
            <a:avLst>
              <a:gd name="adj1" fmla="val 20011"/>
              <a:gd name="adj2" fmla="val -180881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000" dirty="0" smtClean="0">
                <a:solidFill>
                  <a:schemeClr val="tx1"/>
                </a:solidFill>
              </a:rPr>
              <a:t>This is not useful, the heap is not executable!</a:t>
            </a:r>
            <a:endParaRPr lang="en-NZ" sz="2000" dirty="0">
              <a:solidFill>
                <a:schemeClr val="tx1"/>
              </a:solidFill>
            </a:endParaRPr>
          </a:p>
        </p:txBody>
      </p:sp>
      <p:sp>
        <p:nvSpPr>
          <p:cNvPr id="56" name="Rectangular Callout 55"/>
          <p:cNvSpPr/>
          <p:nvPr/>
        </p:nvSpPr>
        <p:spPr>
          <a:xfrm>
            <a:off x="5643570" y="1214422"/>
            <a:ext cx="3071834" cy="785818"/>
          </a:xfrm>
          <a:prstGeom prst="wedgeRectCallout">
            <a:avLst>
              <a:gd name="adj1" fmla="val -64438"/>
              <a:gd name="adj2" fmla="val 133191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000" dirty="0" smtClean="0">
                <a:solidFill>
                  <a:schemeClr val="tx1"/>
                </a:solidFill>
              </a:rPr>
              <a:t>Lets Assume There Are None</a:t>
            </a:r>
            <a:endParaRPr lang="en-NZ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Elbow Connector 87"/>
          <p:cNvCxnSpPr/>
          <p:nvPr/>
        </p:nvCxnSpPr>
        <p:spPr>
          <a:xfrm rot="16200000" flipH="1">
            <a:off x="3710754" y="3282134"/>
            <a:ext cx="1074420" cy="648072"/>
          </a:xfrm>
          <a:prstGeom prst="bentConnector3">
            <a:avLst>
              <a:gd name="adj1" fmla="val 355"/>
            </a:avLst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Not so common known weaknesses</a:t>
            </a:r>
          </a:p>
          <a:p>
            <a:pPr lvl="1"/>
            <a:r>
              <a:rPr lang="en-NZ" dirty="0" smtClean="0"/>
              <a:t>Existing registered handlers</a:t>
            </a:r>
          </a:p>
          <a:p>
            <a:pPr lvl="1"/>
            <a:r>
              <a:rPr lang="en-NZ" dirty="0" smtClean="0"/>
              <a:t>Mentioned by Litchfield</a:t>
            </a:r>
          </a:p>
          <a:p>
            <a:pPr lvl="1"/>
            <a:r>
              <a:rPr lang="en-NZ" dirty="0" smtClean="0"/>
              <a:t>Dissected by Ben Nagy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err="1" smtClean="0"/>
              <a:t>SafeSEH</a:t>
            </a:r>
            <a:endParaRPr lang="en-NZ" dirty="0"/>
          </a:p>
        </p:txBody>
      </p:sp>
      <p:graphicFrame>
        <p:nvGraphicFramePr>
          <p:cNvPr id="33" name="Content Placeholder 3"/>
          <p:cNvGraphicFramePr>
            <a:graphicFrameLocks/>
          </p:cNvGraphicFramePr>
          <p:nvPr/>
        </p:nvGraphicFramePr>
        <p:xfrm>
          <a:off x="4786314" y="3571876"/>
          <a:ext cx="35719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/>
                <a:gridCol w="2428892"/>
              </a:tblGrid>
              <a:tr h="357445">
                <a:tc gridSpan="2">
                  <a:txBody>
                    <a:bodyPr/>
                    <a:lstStyle/>
                    <a:p>
                      <a:pPr algn="ctr"/>
                      <a:r>
                        <a:rPr lang="en-NZ" dirty="0" smtClean="0">
                          <a:solidFill>
                            <a:schemeClr val="tx1"/>
                          </a:solidFill>
                        </a:rPr>
                        <a:t>MSVCRT.DLL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NZ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77BC6C74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 smtClean="0"/>
                        <a:t>_except_handler3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77BE8E5B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__CxxFrameHandler2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Content Placeholder 3"/>
          <p:cNvGraphicFramePr>
            <a:graphicFrameLocks/>
          </p:cNvGraphicFramePr>
          <p:nvPr/>
        </p:nvGraphicFramePr>
        <p:xfrm>
          <a:off x="571472" y="2857496"/>
          <a:ext cx="157163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/>
              </a:tblGrid>
              <a:tr h="357445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>
                          <a:solidFill>
                            <a:schemeClr val="tx1"/>
                          </a:solidFill>
                        </a:rPr>
                        <a:t>WS2_32.DLL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71C12699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Content Placeholder 3"/>
          <p:cNvGraphicFramePr>
            <a:graphicFrameLocks/>
          </p:cNvGraphicFramePr>
          <p:nvPr/>
        </p:nvGraphicFramePr>
        <p:xfrm>
          <a:off x="2339752" y="2492896"/>
          <a:ext cx="157163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/>
              </a:tblGrid>
              <a:tr h="357445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>
                          <a:solidFill>
                            <a:schemeClr val="tx1"/>
                          </a:solidFill>
                        </a:rPr>
                        <a:t>SETUPAPI.DLL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770f0539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7" name="Content Placeholder 3"/>
          <p:cNvGraphicFramePr>
            <a:graphicFrameLocks/>
          </p:cNvGraphicFramePr>
          <p:nvPr/>
        </p:nvGraphicFramePr>
        <p:xfrm>
          <a:off x="285720" y="4357694"/>
          <a:ext cx="157163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/>
              </a:tblGrid>
              <a:tr h="357445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>
                          <a:solidFill>
                            <a:schemeClr val="tx1"/>
                          </a:solidFill>
                        </a:rPr>
                        <a:t>TAPI32.DLL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76E875F9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8" name="Content Placeholder 3"/>
          <p:cNvGraphicFramePr>
            <a:graphicFrameLocks/>
          </p:cNvGraphicFramePr>
          <p:nvPr/>
        </p:nvGraphicFramePr>
        <p:xfrm>
          <a:off x="1785918" y="5286388"/>
          <a:ext cx="157163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/>
              </a:tblGrid>
              <a:tr h="357445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>
                          <a:solidFill>
                            <a:schemeClr val="tx1"/>
                          </a:solidFill>
                        </a:rPr>
                        <a:t>OLEAUT32.DLL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77D7E249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79" name="Elbow Connector 78"/>
          <p:cNvCxnSpPr/>
          <p:nvPr/>
        </p:nvCxnSpPr>
        <p:spPr>
          <a:xfrm flipV="1">
            <a:off x="3357554" y="4500570"/>
            <a:ext cx="1428760" cy="1285884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81"/>
          <p:cNvCxnSpPr/>
          <p:nvPr/>
        </p:nvCxnSpPr>
        <p:spPr>
          <a:xfrm flipV="1">
            <a:off x="1857356" y="4500570"/>
            <a:ext cx="2928958" cy="428628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Elbow Connector 84"/>
          <p:cNvCxnSpPr/>
          <p:nvPr/>
        </p:nvCxnSpPr>
        <p:spPr>
          <a:xfrm>
            <a:off x="2143108" y="3429000"/>
            <a:ext cx="2643206" cy="714380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ular Callout 110"/>
          <p:cNvSpPr/>
          <p:nvPr/>
        </p:nvSpPr>
        <p:spPr>
          <a:xfrm>
            <a:off x="5292080" y="2132856"/>
            <a:ext cx="3429024" cy="1071570"/>
          </a:xfrm>
          <a:prstGeom prst="wedgeRectCallout">
            <a:avLst>
              <a:gd name="adj1" fmla="val 21400"/>
              <a:gd name="adj2" fmla="val -41623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000" dirty="0" smtClean="0">
                <a:solidFill>
                  <a:schemeClr val="tx1"/>
                </a:solidFill>
              </a:rPr>
              <a:t>Multiple DLLS channel there exceptions through </a:t>
            </a:r>
            <a:r>
              <a:rPr lang="en-NZ" sz="2000" dirty="0" err="1" smtClean="0">
                <a:solidFill>
                  <a:schemeClr val="tx1"/>
                </a:solidFill>
              </a:rPr>
              <a:t>MSVCRT</a:t>
            </a:r>
            <a:endParaRPr lang="en-NZ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Visual C++ implementation of </a:t>
            </a:r>
            <a:r>
              <a:rPr lang="en-NZ" dirty="0" err="1" smtClean="0"/>
              <a:t>SEH</a:t>
            </a:r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0x77BC6C74 _except_handler3</a:t>
            </a:r>
            <a:endParaRPr lang="en-N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142984"/>
            <a:ext cx="5243537" cy="518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ular Callout 4"/>
          <p:cNvSpPr/>
          <p:nvPr/>
        </p:nvSpPr>
        <p:spPr>
          <a:xfrm>
            <a:off x="6000760" y="1214422"/>
            <a:ext cx="2714644" cy="785818"/>
          </a:xfrm>
          <a:prstGeom prst="wedgeRectCallout">
            <a:avLst>
              <a:gd name="adj1" fmla="val -12509"/>
              <a:gd name="adj2" fmla="val 129555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000" dirty="0" smtClean="0">
                <a:solidFill>
                  <a:schemeClr val="tx1"/>
                </a:solidFill>
              </a:rPr>
              <a:t>If we can write NULLS to the stack</a:t>
            </a:r>
            <a:endParaRPr lang="en-NZ" sz="2000" dirty="0">
              <a:solidFill>
                <a:schemeClr val="tx1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6000760" y="2428868"/>
            <a:ext cx="2714644" cy="785818"/>
          </a:xfrm>
          <a:prstGeom prst="wedgeRectCallout">
            <a:avLst>
              <a:gd name="adj1" fmla="val -12509"/>
              <a:gd name="adj2" fmla="val 129555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000" dirty="0" smtClean="0">
                <a:solidFill>
                  <a:schemeClr val="tx1"/>
                </a:solidFill>
              </a:rPr>
              <a:t>And we can guess the stack range</a:t>
            </a:r>
            <a:endParaRPr lang="en-NZ" sz="2000" dirty="0">
              <a:solidFill>
                <a:schemeClr val="tx1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6000760" y="3643314"/>
            <a:ext cx="2714644" cy="785818"/>
          </a:xfrm>
          <a:prstGeom prst="wedgeRectCallout">
            <a:avLst>
              <a:gd name="adj1" fmla="val -12509"/>
              <a:gd name="adj2" fmla="val 129555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000" dirty="0" smtClean="0">
                <a:solidFill>
                  <a:schemeClr val="tx1"/>
                </a:solidFill>
              </a:rPr>
              <a:t>And we can spray a heap range</a:t>
            </a:r>
            <a:endParaRPr lang="en-NZ" sz="2000" dirty="0">
              <a:solidFill>
                <a:schemeClr val="tx1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6000760" y="4786322"/>
            <a:ext cx="2714644" cy="785818"/>
          </a:xfrm>
          <a:prstGeom prst="wedgeRectCallout">
            <a:avLst>
              <a:gd name="adj1" fmla="val -129701"/>
              <a:gd name="adj2" fmla="val 119858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000" dirty="0" smtClean="0">
                <a:solidFill>
                  <a:schemeClr val="tx1"/>
                </a:solidFill>
              </a:rPr>
              <a:t>Then yes, we can reach this code</a:t>
            </a:r>
            <a:endParaRPr lang="en-NZ" sz="20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00760" y="5857892"/>
            <a:ext cx="2786082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000" dirty="0" smtClean="0">
                <a:solidFill>
                  <a:schemeClr val="tx1"/>
                </a:solidFill>
              </a:rPr>
              <a:t>Good Luck With That </a:t>
            </a:r>
            <a:r>
              <a:rPr lang="en-NZ" sz="2000" dirty="0" smtClean="0">
                <a:solidFill>
                  <a:schemeClr val="tx1"/>
                </a:solidFill>
                <a:sym typeface="Wingdings" pitchFamily="2" charset="2"/>
              </a:rPr>
              <a:t></a:t>
            </a:r>
            <a:endParaRPr lang="en-NZ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0x77BC6C74 _except_handler3</a:t>
            </a:r>
            <a:endParaRPr lang="en-NZ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71472" y="785794"/>
          <a:ext cx="8215370" cy="1285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5370"/>
              </a:tblGrid>
              <a:tr h="1285884">
                <a:tc>
                  <a:txBody>
                    <a:bodyPr/>
                    <a:lstStyle/>
                    <a:p>
                      <a:pPr algn="l"/>
                      <a:r>
                        <a:rPr lang="en-NZ" b="0" dirty="0" smtClean="0">
                          <a:solidFill>
                            <a:schemeClr val="tx1"/>
                          </a:solidFill>
                        </a:rPr>
                        <a:t>77BC6CA1 </a:t>
                      </a:r>
                      <a:r>
                        <a:rPr lang="en-NZ" b="0" dirty="0" err="1" smtClean="0">
                          <a:solidFill>
                            <a:schemeClr val="tx1"/>
                          </a:solidFill>
                        </a:rPr>
                        <a:t>MOV</a:t>
                      </a:r>
                      <a:r>
                        <a:rPr lang="en-NZ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NZ" b="0" dirty="0" err="1" smtClean="0">
                          <a:solidFill>
                            <a:schemeClr val="tx1"/>
                          </a:solidFill>
                        </a:rPr>
                        <a:t>ESI,DWORD</a:t>
                      </a:r>
                      <a:r>
                        <a:rPr lang="en-NZ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NZ" b="0" dirty="0" err="1" smtClean="0">
                          <a:solidFill>
                            <a:schemeClr val="tx1"/>
                          </a:solidFill>
                        </a:rPr>
                        <a:t>PTR</a:t>
                      </a:r>
                      <a:r>
                        <a:rPr lang="en-NZ" b="0" dirty="0" smtClean="0">
                          <a:solidFill>
                            <a:schemeClr val="tx1"/>
                          </a:solidFill>
                        </a:rPr>
                        <a:t> DS:[</a:t>
                      </a:r>
                      <a:r>
                        <a:rPr lang="en-NZ" b="0" dirty="0" err="1" smtClean="0">
                          <a:solidFill>
                            <a:schemeClr val="tx1"/>
                          </a:solidFill>
                        </a:rPr>
                        <a:t>EBX+C</a:t>
                      </a:r>
                      <a:r>
                        <a:rPr lang="en-NZ" b="0" dirty="0" smtClean="0">
                          <a:solidFill>
                            <a:schemeClr val="tx1"/>
                          </a:solidFill>
                        </a:rPr>
                        <a:t>] 	; Load </a:t>
                      </a:r>
                      <a:r>
                        <a:rPr lang="en-NZ" b="0" dirty="0" err="1" smtClean="0">
                          <a:solidFill>
                            <a:schemeClr val="tx1"/>
                          </a:solidFill>
                        </a:rPr>
                        <a:t>SEH+C</a:t>
                      </a:r>
                      <a:endParaRPr lang="en-NZ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NZ" b="0" dirty="0" smtClean="0">
                          <a:solidFill>
                            <a:schemeClr val="tx1"/>
                          </a:solidFill>
                        </a:rPr>
                        <a:t>77BC6CA4 </a:t>
                      </a:r>
                      <a:r>
                        <a:rPr lang="en-NZ" b="0" dirty="0" err="1" smtClean="0">
                          <a:solidFill>
                            <a:schemeClr val="tx1"/>
                          </a:solidFill>
                        </a:rPr>
                        <a:t>MOV</a:t>
                      </a:r>
                      <a:r>
                        <a:rPr lang="en-NZ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NZ" b="0" dirty="0" err="1" smtClean="0">
                          <a:solidFill>
                            <a:schemeClr val="tx1"/>
                          </a:solidFill>
                        </a:rPr>
                        <a:t>EDI,DWORD</a:t>
                      </a:r>
                      <a:r>
                        <a:rPr lang="en-NZ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NZ" b="0" dirty="0" err="1" smtClean="0">
                          <a:solidFill>
                            <a:schemeClr val="tx1"/>
                          </a:solidFill>
                        </a:rPr>
                        <a:t>PTR</a:t>
                      </a:r>
                      <a:r>
                        <a:rPr lang="en-NZ" b="0" dirty="0" smtClean="0">
                          <a:solidFill>
                            <a:schemeClr val="tx1"/>
                          </a:solidFill>
                        </a:rPr>
                        <a:t> DS:[EBX+8] 	; Load SEH+8</a:t>
                      </a:r>
                    </a:p>
                    <a:p>
                      <a:pPr algn="l"/>
                      <a:r>
                        <a:rPr lang="en-NZ" b="0" dirty="0" smtClean="0">
                          <a:solidFill>
                            <a:schemeClr val="tx1"/>
                          </a:solidFill>
                        </a:rPr>
                        <a:t>77BC6CA7 PUSH </a:t>
                      </a:r>
                      <a:r>
                        <a:rPr lang="en-NZ" b="0" dirty="0" err="1" smtClean="0">
                          <a:solidFill>
                            <a:schemeClr val="tx1"/>
                          </a:solidFill>
                        </a:rPr>
                        <a:t>EBX</a:t>
                      </a:r>
                      <a:endParaRPr lang="en-NZ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NZ" b="0" dirty="0" smtClean="0">
                          <a:solidFill>
                            <a:schemeClr val="tx1"/>
                          </a:solidFill>
                        </a:rPr>
                        <a:t>77BC6CA8 CALL msvcrt.77BCA3BE 		; Call validation routine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/>
        </p:nvGraphicFramePr>
        <p:xfrm>
          <a:off x="571472" y="2428868"/>
          <a:ext cx="2928958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1827"/>
                <a:gridCol w="1577131"/>
              </a:tblGrid>
              <a:tr h="357445">
                <a:tc gridSpan="2">
                  <a:txBody>
                    <a:bodyPr/>
                    <a:lstStyle/>
                    <a:p>
                      <a:pPr algn="ctr"/>
                      <a:r>
                        <a:rPr lang="en-NZ" dirty="0" smtClean="0">
                          <a:solidFill>
                            <a:schemeClr val="tx1"/>
                          </a:solidFill>
                        </a:rPr>
                        <a:t>STACK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NZ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algn="l"/>
                      <a:r>
                        <a:rPr lang="en-NZ" dirty="0" smtClean="0"/>
                        <a:t>SEH-8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dirty="0" err="1" smtClean="0"/>
                        <a:t>Ptr</a:t>
                      </a:r>
                      <a:r>
                        <a:rPr lang="en-NZ" dirty="0" smtClean="0"/>
                        <a:t> Stack &lt; </a:t>
                      </a:r>
                      <a:r>
                        <a:rPr lang="en-NZ" dirty="0" err="1" smtClean="0"/>
                        <a:t>SEH</a:t>
                      </a:r>
                      <a:endParaRPr lang="en-NZ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algn="l"/>
                      <a:r>
                        <a:rPr lang="en-NZ" dirty="0" smtClean="0"/>
                        <a:t>SEH-4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 err="1" smtClean="0"/>
                        <a:t>XXXXXXXX</a:t>
                      </a:r>
                      <a:endParaRPr lang="en-NZ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algn="l"/>
                      <a:r>
                        <a:rPr lang="en-NZ" dirty="0" err="1" smtClean="0"/>
                        <a:t>SEH</a:t>
                      </a:r>
                      <a:r>
                        <a:rPr lang="en-NZ" dirty="0" smtClean="0"/>
                        <a:t> Record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 err="1" smtClean="0"/>
                        <a:t>XXXXXXXX</a:t>
                      </a:r>
                      <a:endParaRPr lang="en-NZ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algn="l"/>
                      <a:r>
                        <a:rPr lang="en-NZ" dirty="0" smtClean="0"/>
                        <a:t>Handler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dirty="0" smtClean="0"/>
                        <a:t>77BC6C74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algn="l"/>
                      <a:r>
                        <a:rPr lang="en-NZ" dirty="0" smtClean="0"/>
                        <a:t>SEH+8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dirty="0" err="1" smtClean="0"/>
                        <a:t>NonStack</a:t>
                      </a:r>
                      <a:r>
                        <a:rPr lang="en-NZ" baseline="0" dirty="0" smtClean="0"/>
                        <a:t> </a:t>
                      </a:r>
                      <a:r>
                        <a:rPr lang="en-NZ" baseline="0" dirty="0" err="1" smtClean="0"/>
                        <a:t>Ptr</a:t>
                      </a:r>
                      <a:endParaRPr lang="en-NZ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algn="l"/>
                      <a:r>
                        <a:rPr lang="en-NZ" dirty="0" err="1" smtClean="0"/>
                        <a:t>SEH+C</a:t>
                      </a:r>
                      <a:endParaRPr lang="en-NZ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 smtClean="0"/>
                        <a:t>00000001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Content Placeholder 3"/>
          <p:cNvGraphicFramePr>
            <a:graphicFrameLocks/>
          </p:cNvGraphicFramePr>
          <p:nvPr/>
        </p:nvGraphicFramePr>
        <p:xfrm>
          <a:off x="4714876" y="3857628"/>
          <a:ext cx="3143272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/>
                <a:gridCol w="1571636"/>
              </a:tblGrid>
              <a:tr h="357445">
                <a:tc gridSpan="2">
                  <a:txBody>
                    <a:bodyPr/>
                    <a:lstStyle/>
                    <a:p>
                      <a:pPr algn="ctr"/>
                      <a:r>
                        <a:rPr lang="en-NZ" dirty="0" smtClean="0">
                          <a:solidFill>
                            <a:schemeClr val="tx1"/>
                          </a:solidFill>
                        </a:rPr>
                        <a:t>Fake Record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NZ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57445">
                <a:tc>
                  <a:txBody>
                    <a:bodyPr/>
                    <a:lstStyle/>
                    <a:p>
                      <a:pPr algn="ctr"/>
                      <a:r>
                        <a:rPr lang="en-NZ" dirty="0" err="1" smtClean="0"/>
                        <a:t>FFFFFFFF</a:t>
                      </a:r>
                      <a:endParaRPr lang="en-NZ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err="1" smtClean="0"/>
                        <a:t>EIP</a:t>
                      </a:r>
                      <a:r>
                        <a:rPr lang="en-NZ" dirty="0" smtClean="0"/>
                        <a:t> TARGET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9" name="Elbow Connector 8"/>
          <p:cNvCxnSpPr/>
          <p:nvPr/>
        </p:nvCxnSpPr>
        <p:spPr>
          <a:xfrm>
            <a:off x="3500430" y="4429132"/>
            <a:ext cx="1214446" cy="1588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71472" y="5857892"/>
            <a:ext cx="8215370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000" dirty="0" smtClean="0">
                <a:solidFill>
                  <a:schemeClr val="tx1"/>
                </a:solidFill>
              </a:rPr>
              <a:t>Possible under the right conditions, but yeah.....</a:t>
            </a:r>
            <a:endParaRPr lang="en-NZ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__CxxFrameHandler2</a:t>
            </a:r>
            <a:endParaRPr lang="en-N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060848"/>
            <a:ext cx="6887439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39552" y="5301208"/>
            <a:ext cx="8215370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000" dirty="0" smtClean="0">
                <a:solidFill>
                  <a:schemeClr val="tx1"/>
                </a:solidFill>
              </a:rPr>
              <a:t>Well, at least it hasn’t terminated yet.</a:t>
            </a:r>
            <a:endParaRPr lang="en-NZ" sz="2000" dirty="0">
              <a:solidFill>
                <a:schemeClr val="tx1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71472" y="785794"/>
          <a:ext cx="8215370" cy="770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5370"/>
              </a:tblGrid>
              <a:tr h="770998">
                <a:tc>
                  <a:txBody>
                    <a:bodyPr/>
                    <a:lstStyle/>
                    <a:p>
                      <a:pPr algn="l"/>
                      <a:r>
                        <a:rPr lang="en-NZ" b="0" dirty="0" smtClean="0">
                          <a:solidFill>
                            <a:schemeClr val="tx1"/>
                          </a:solidFill>
                        </a:rPr>
                        <a:t>77BE8E5B </a:t>
                      </a:r>
                      <a:r>
                        <a:rPr lang="en-NZ" b="0" dirty="0" err="1" smtClean="0">
                          <a:solidFill>
                            <a:schemeClr val="tx1"/>
                          </a:solidFill>
                        </a:rPr>
                        <a:t>MOV</a:t>
                      </a:r>
                      <a:r>
                        <a:rPr lang="en-NZ" b="0" dirty="0" smtClean="0">
                          <a:solidFill>
                            <a:schemeClr val="tx1"/>
                          </a:solidFill>
                        </a:rPr>
                        <a:t> EAX,msvcrt.77BE8EF0	</a:t>
                      </a:r>
                    </a:p>
                    <a:p>
                      <a:pPr algn="l"/>
                      <a:r>
                        <a:rPr lang="en-NZ" b="0" dirty="0" smtClean="0">
                          <a:solidFill>
                            <a:schemeClr val="tx1"/>
                          </a:solidFill>
                        </a:rPr>
                        <a:t>77BE8E60 </a:t>
                      </a:r>
                      <a:r>
                        <a:rPr lang="en-NZ" b="0" dirty="0" err="1" smtClean="0">
                          <a:solidFill>
                            <a:schemeClr val="tx1"/>
                          </a:solidFill>
                        </a:rPr>
                        <a:t>JMP</a:t>
                      </a:r>
                      <a:r>
                        <a:rPr lang="en-NZ" b="0" dirty="0" smtClean="0">
                          <a:solidFill>
                            <a:schemeClr val="tx1"/>
                          </a:solidFill>
                        </a:rPr>
                        <a:t> msvcrt.__CxxFrameHandler2	; Call the </a:t>
                      </a:r>
                      <a:r>
                        <a:rPr lang="en-NZ" b="0" dirty="0" err="1" smtClean="0">
                          <a:solidFill>
                            <a:schemeClr val="tx1"/>
                          </a:solidFill>
                        </a:rPr>
                        <a:t>FrameHandler</a:t>
                      </a:r>
                      <a:endParaRPr lang="en-NZ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err="1" smtClean="0"/>
              <a:t>MYSQL</a:t>
            </a:r>
            <a:r>
              <a:rPr lang="en-NZ" dirty="0" smtClean="0"/>
              <a:t> &lt; =5.1.41 </a:t>
            </a:r>
            <a:r>
              <a:rPr lang="en-NZ" dirty="0" err="1" smtClean="0"/>
              <a:t>COM_FIELD_LIST</a:t>
            </a:r>
            <a:endParaRPr lang="en-NZ" dirty="0" smtClean="0"/>
          </a:p>
          <a:p>
            <a:pPr lvl="1"/>
            <a:r>
              <a:rPr lang="en-NZ" dirty="0" smtClean="0"/>
              <a:t>Stack overflow</a:t>
            </a:r>
          </a:p>
          <a:p>
            <a:pPr lvl="1"/>
            <a:r>
              <a:rPr lang="en-NZ" dirty="0" smtClean="0"/>
              <a:t>Supply a long field name as the parameter</a:t>
            </a:r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Case Study - </a:t>
            </a:r>
            <a:r>
              <a:rPr lang="en-NZ" dirty="0" err="1" smtClean="0"/>
              <a:t>MYSQL</a:t>
            </a:r>
            <a:endParaRPr lang="en-NZ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32856"/>
            <a:ext cx="8208912" cy="349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8758" y="2708920"/>
            <a:ext cx="4995242" cy="355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293096"/>
            <a:ext cx="3828073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Still most public exploits do not bypass </a:t>
            </a:r>
            <a:r>
              <a:rPr lang="en-NZ" dirty="0" err="1" smtClean="0"/>
              <a:t>DEP</a:t>
            </a:r>
            <a:endParaRPr lang="en-NZ" dirty="0" smtClean="0"/>
          </a:p>
          <a:p>
            <a:pPr lvl="1"/>
            <a:r>
              <a:rPr lang="en-NZ" dirty="0" smtClean="0"/>
              <a:t>Largely because of default desktop </a:t>
            </a:r>
            <a:r>
              <a:rPr lang="en-NZ" dirty="0" err="1" smtClean="0"/>
              <a:t>DEP</a:t>
            </a:r>
            <a:r>
              <a:rPr lang="en-NZ" dirty="0" smtClean="0"/>
              <a:t> settings</a:t>
            </a:r>
          </a:p>
          <a:p>
            <a:pPr lvl="1"/>
            <a:r>
              <a:rPr lang="en-NZ" dirty="0" smtClean="0"/>
              <a:t>Enable </a:t>
            </a:r>
            <a:r>
              <a:rPr lang="en-NZ" dirty="0" err="1" smtClean="0"/>
              <a:t>DEP</a:t>
            </a:r>
            <a:r>
              <a:rPr lang="en-NZ" dirty="0" smtClean="0"/>
              <a:t> will prevent the majority of public exploits</a:t>
            </a:r>
          </a:p>
          <a:p>
            <a:pPr lvl="1"/>
            <a:endParaRPr lang="en-NZ" dirty="0" smtClean="0"/>
          </a:p>
          <a:p>
            <a:pPr lvl="1"/>
            <a:endParaRPr lang="en-NZ" dirty="0" smtClean="0"/>
          </a:p>
          <a:p>
            <a:pPr lvl="1"/>
            <a:endParaRPr lang="en-NZ" dirty="0" smtClean="0"/>
          </a:p>
          <a:p>
            <a:r>
              <a:rPr lang="en-NZ" dirty="0" smtClean="0"/>
              <a:t>This is changing</a:t>
            </a:r>
          </a:p>
          <a:p>
            <a:pPr lvl="1"/>
            <a:r>
              <a:rPr lang="en-NZ" dirty="0" smtClean="0"/>
              <a:t>With the current release of methods and techniques</a:t>
            </a:r>
          </a:p>
          <a:p>
            <a:pPr lvl="1"/>
            <a:r>
              <a:rPr lang="en-NZ" dirty="0" smtClean="0"/>
              <a:t>Soon most exploits will bypass </a:t>
            </a:r>
            <a:r>
              <a:rPr lang="en-NZ" dirty="0" err="1" smtClean="0"/>
              <a:t>DEP</a:t>
            </a:r>
            <a:endParaRPr lang="en-NZ" dirty="0" smtClean="0"/>
          </a:p>
          <a:p>
            <a:pPr lvl="1"/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NZ"/>
          </a:p>
        </p:txBody>
      </p:sp>
      <p:sp>
        <p:nvSpPr>
          <p:cNvPr id="4" name="Rectangle 3"/>
          <p:cNvSpPr/>
          <p:nvPr/>
        </p:nvSpPr>
        <p:spPr>
          <a:xfrm>
            <a:off x="395536" y="4797152"/>
            <a:ext cx="8501122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000" dirty="0" smtClean="0">
                <a:solidFill>
                  <a:schemeClr val="tx1"/>
                </a:solidFill>
              </a:rPr>
              <a:t>So... Does </a:t>
            </a:r>
            <a:r>
              <a:rPr lang="en-NZ" sz="2000" dirty="0" err="1" smtClean="0">
                <a:solidFill>
                  <a:schemeClr val="tx1"/>
                </a:solidFill>
              </a:rPr>
              <a:t>DEP</a:t>
            </a:r>
            <a:r>
              <a:rPr lang="en-NZ" sz="2000" dirty="0" smtClean="0">
                <a:solidFill>
                  <a:schemeClr val="tx1"/>
                </a:solidFill>
              </a:rPr>
              <a:t> Work?</a:t>
            </a:r>
            <a:endParaRPr lang="en-NZ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No modules to be used</a:t>
            </a:r>
          </a:p>
          <a:p>
            <a:pPr lvl="1"/>
            <a:r>
              <a:rPr lang="en-NZ" dirty="0" smtClean="0"/>
              <a:t>No useable memory addresses</a:t>
            </a:r>
          </a:p>
          <a:p>
            <a:pPr lvl="1"/>
            <a:r>
              <a:rPr lang="en-NZ" dirty="0" smtClean="0"/>
              <a:t>Can’t fall back to ret overwrite due to /GS</a:t>
            </a:r>
          </a:p>
          <a:p>
            <a:endParaRPr lang="en-NZ" dirty="0" smtClean="0"/>
          </a:p>
          <a:p>
            <a:endParaRPr lang="en-NZ" dirty="0" smtClean="0"/>
          </a:p>
          <a:p>
            <a:r>
              <a:rPr lang="en-NZ" dirty="0" smtClean="0"/>
              <a:t>Try a longer string?</a:t>
            </a:r>
          </a:p>
          <a:p>
            <a:pPr lvl="1"/>
            <a:r>
              <a:rPr lang="en-NZ" dirty="0" smtClean="0"/>
              <a:t>Maybe a different code path is taken</a:t>
            </a:r>
          </a:p>
          <a:p>
            <a:pPr lvl="1"/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err="1" smtClean="0"/>
              <a:t>SafeSEH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Something's Different</a:t>
            </a:r>
            <a:endParaRPr lang="en-N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8636079" cy="340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9593" y="2420888"/>
            <a:ext cx="5097569" cy="345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149080"/>
            <a:ext cx="3497324" cy="85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ular Callout 5"/>
          <p:cNvSpPr/>
          <p:nvPr/>
        </p:nvSpPr>
        <p:spPr>
          <a:xfrm>
            <a:off x="755576" y="2060848"/>
            <a:ext cx="2016224" cy="642942"/>
          </a:xfrm>
          <a:prstGeom prst="wedgeRectCallout">
            <a:avLst>
              <a:gd name="adj1" fmla="val 47411"/>
              <a:gd name="adj2" fmla="val -89030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000" dirty="0" smtClean="0">
                <a:solidFill>
                  <a:schemeClr val="tx1"/>
                </a:solidFill>
              </a:rPr>
              <a:t>Different AV</a:t>
            </a:r>
            <a:endParaRPr lang="en-NZ" sz="2000" dirty="0">
              <a:solidFill>
                <a:schemeClr val="tx1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755576" y="3212976"/>
            <a:ext cx="2016224" cy="642942"/>
          </a:xfrm>
          <a:prstGeom prst="wedgeRectCallout">
            <a:avLst>
              <a:gd name="adj1" fmla="val 16231"/>
              <a:gd name="adj2" fmla="val 81339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000" dirty="0" smtClean="0">
                <a:solidFill>
                  <a:schemeClr val="tx1"/>
                </a:solidFill>
              </a:rPr>
              <a:t>Different Code Location</a:t>
            </a:r>
            <a:endParaRPr lang="en-NZ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Memory Map</a:t>
            </a:r>
            <a:endParaRPr lang="en-N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76872"/>
            <a:ext cx="7284516" cy="972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548680"/>
            <a:ext cx="3605386" cy="165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501008"/>
            <a:ext cx="6475146" cy="2838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ular Callout 5"/>
          <p:cNvSpPr/>
          <p:nvPr/>
        </p:nvSpPr>
        <p:spPr>
          <a:xfrm>
            <a:off x="2987824" y="764704"/>
            <a:ext cx="2016224" cy="642942"/>
          </a:xfrm>
          <a:prstGeom prst="wedgeRectCallout">
            <a:avLst>
              <a:gd name="adj1" fmla="val 53080"/>
              <a:gd name="adj2" fmla="val -68289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000" dirty="0" smtClean="0">
                <a:solidFill>
                  <a:schemeClr val="tx1"/>
                </a:solidFill>
              </a:rPr>
              <a:t>Stack</a:t>
            </a:r>
            <a:endParaRPr lang="en-NZ" sz="2000" dirty="0">
              <a:solidFill>
                <a:schemeClr val="tx1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611560" y="1412776"/>
            <a:ext cx="2016224" cy="642942"/>
          </a:xfrm>
          <a:prstGeom prst="wedgeRectCallout">
            <a:avLst>
              <a:gd name="adj1" fmla="val 195278"/>
              <a:gd name="adj2" fmla="val 193931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000" dirty="0" smtClean="0">
                <a:solidFill>
                  <a:schemeClr val="tx1"/>
                </a:solidFill>
              </a:rPr>
              <a:t>No Guard Page</a:t>
            </a:r>
            <a:endParaRPr lang="en-NZ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Interesting</a:t>
            </a:r>
          </a:p>
          <a:p>
            <a:pPr lvl="1"/>
            <a:r>
              <a:rPr lang="en-NZ" dirty="0" smtClean="0"/>
              <a:t>Doesn’t help us bypass </a:t>
            </a:r>
            <a:r>
              <a:rPr lang="en-NZ" dirty="0" err="1" smtClean="0"/>
              <a:t>SafeSEH</a:t>
            </a:r>
            <a:r>
              <a:rPr lang="en-NZ" dirty="0" smtClean="0"/>
              <a:t> </a:t>
            </a:r>
            <a:r>
              <a:rPr lang="en-NZ" dirty="0" err="1" smtClean="0"/>
              <a:t>restritions</a:t>
            </a:r>
            <a:endParaRPr lang="en-NZ" dirty="0" smtClean="0"/>
          </a:p>
          <a:p>
            <a:pPr lvl="1"/>
            <a:r>
              <a:rPr lang="en-NZ" dirty="0" smtClean="0"/>
              <a:t>Wonder what this other memory is?</a:t>
            </a:r>
          </a:p>
          <a:p>
            <a:pPr lvl="1"/>
            <a:r>
              <a:rPr lang="en-NZ" dirty="0" smtClean="0"/>
              <a:t>If only we could stop the current thread from crashing</a:t>
            </a:r>
          </a:p>
          <a:p>
            <a:pPr lvl="1">
              <a:buNone/>
            </a:pPr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err="1" smtClean="0"/>
              <a:t>Neg</a:t>
            </a:r>
            <a:r>
              <a:rPr lang="en-NZ" dirty="0" smtClean="0"/>
              <a:t> </a:t>
            </a:r>
            <a:r>
              <a:rPr lang="en-NZ" dirty="0" err="1" smtClean="0"/>
              <a:t>EIP</a:t>
            </a:r>
            <a:endParaRPr lang="en-N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708920"/>
            <a:ext cx="6887439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smtClean="0"/>
              <a:t>Looks Like Heap Code</a:t>
            </a:r>
            <a:endParaRPr lang="en-N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8453318" cy="4268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Heap segment</a:t>
            </a:r>
          </a:p>
          <a:p>
            <a:pPr lvl="1"/>
            <a:r>
              <a:rPr lang="en-NZ" dirty="0" smtClean="0"/>
              <a:t>Created when heap is extended</a:t>
            </a:r>
          </a:p>
          <a:p>
            <a:pPr lvl="1"/>
            <a:r>
              <a:rPr lang="en-NZ" dirty="0" smtClean="0"/>
              <a:t>Pointer stored in base heap</a:t>
            </a:r>
          </a:p>
          <a:p>
            <a:endParaRPr lang="en-NZ" dirty="0" smtClean="0"/>
          </a:p>
          <a:p>
            <a:r>
              <a:rPr lang="en-NZ" dirty="0" smtClean="0"/>
              <a:t>40 byte chunk contains</a:t>
            </a:r>
          </a:p>
          <a:p>
            <a:pPr lvl="1"/>
            <a:r>
              <a:rPr lang="en-NZ" dirty="0" smtClean="0"/>
              <a:t>Heap chunk header</a:t>
            </a:r>
          </a:p>
          <a:p>
            <a:pPr lvl="1"/>
            <a:r>
              <a:rPr lang="en-NZ" dirty="0" smtClean="0"/>
              <a:t>Segment metadata</a:t>
            </a:r>
          </a:p>
          <a:p>
            <a:endParaRPr lang="en-NZ" dirty="0" smtClean="0"/>
          </a:p>
          <a:p>
            <a:r>
              <a:rPr lang="en-NZ" dirty="0" smtClean="0"/>
              <a:t>Segment header queried</a:t>
            </a:r>
          </a:p>
          <a:p>
            <a:pPr lvl="1"/>
            <a:r>
              <a:rPr lang="en-NZ" dirty="0" smtClean="0"/>
              <a:t>During allocation for large size</a:t>
            </a:r>
          </a:p>
          <a:p>
            <a:pPr lvl="1"/>
            <a:r>
              <a:rPr lang="en-NZ" dirty="0" smtClean="0"/>
              <a:t>Segment queried on uncommitted memory</a:t>
            </a:r>
          </a:p>
          <a:p>
            <a:pPr lvl="1"/>
            <a:r>
              <a:rPr lang="en-NZ" dirty="0" smtClean="0"/>
              <a:t>Will commit and insert new chunk into </a:t>
            </a:r>
            <a:r>
              <a:rPr lang="en-NZ" dirty="0" err="1" smtClean="0"/>
              <a:t>freelist</a:t>
            </a:r>
            <a:r>
              <a:rPr lang="en-NZ" dirty="0" smtClean="0"/>
              <a:t>[0]</a:t>
            </a:r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Heap Segment Header Exploitation</a:t>
            </a:r>
            <a:endParaRPr lang="en-NZ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5076056" y="1484784"/>
          <a:ext cx="378621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/>
                <a:gridCol w="2643206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NZ" dirty="0" smtClean="0">
                          <a:solidFill>
                            <a:schemeClr val="tx1"/>
                          </a:solidFill>
                        </a:rPr>
                        <a:t>Heap Management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NZ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Address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 smtClean="0"/>
                        <a:t>Description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003E0000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dirty="0" smtClean="0"/>
                        <a:t>Base Address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 smtClean="0"/>
                        <a:t>003E0058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dirty="0" smtClean="0"/>
                        <a:t>Segments[64]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lbow Connector 9"/>
          <p:cNvCxnSpPr/>
          <p:nvPr/>
        </p:nvCxnSpPr>
        <p:spPr>
          <a:xfrm>
            <a:off x="5652120" y="5085184"/>
            <a:ext cx="432048" cy="1588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r>
              <a:rPr lang="en-NZ" dirty="0" smtClean="0"/>
              <a:t>Heap Management</a:t>
            </a:r>
            <a:endParaRPr lang="en-NZ" b="0" dirty="0" smtClean="0"/>
          </a:p>
          <a:p>
            <a:pPr fontAlgn="t"/>
            <a:r>
              <a:rPr lang="en-NZ" b="0" dirty="0" smtClean="0"/>
              <a:t>Address</a:t>
            </a:r>
          </a:p>
          <a:p>
            <a:r>
              <a:rPr lang="en-NZ" b="0" dirty="0" smtClean="0"/>
              <a:t>Description</a:t>
            </a:r>
          </a:p>
          <a:p>
            <a:pPr fontAlgn="t"/>
            <a:r>
              <a:rPr lang="en-NZ" b="0" dirty="0" smtClean="0"/>
              <a:t>003E0000</a:t>
            </a:r>
          </a:p>
          <a:p>
            <a:pPr fontAlgn="t"/>
            <a:r>
              <a:rPr lang="en-NZ" b="0" dirty="0" smtClean="0"/>
              <a:t>Base Address</a:t>
            </a:r>
          </a:p>
          <a:p>
            <a:r>
              <a:rPr lang="en-NZ" b="0" dirty="0" smtClean="0"/>
              <a:t>003E0058</a:t>
            </a:r>
          </a:p>
          <a:p>
            <a:pPr fontAlgn="t"/>
            <a:r>
              <a:rPr lang="en-NZ" b="0" dirty="0" smtClean="0"/>
              <a:t>Segments[64]</a:t>
            </a:r>
          </a:p>
          <a:p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Heap Segment Header Exploitation</a:t>
            </a:r>
            <a:endParaRPr lang="en-NZ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179512" y="476672"/>
          <a:ext cx="5494150" cy="587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718"/>
                <a:gridCol w="1162368"/>
                <a:gridCol w="3163064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NZ" dirty="0" smtClean="0">
                          <a:solidFill>
                            <a:schemeClr val="tx1"/>
                          </a:solidFill>
                        </a:rPr>
                        <a:t>Heap Segment Header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NZ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NZ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Address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Value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 smtClean="0"/>
                        <a:t>Description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 smtClean="0"/>
                        <a:t>03310008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err="1" smtClean="0"/>
                        <a:t>FFEEFFEE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dirty="0" smtClean="0"/>
                        <a:t>Signature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 smtClean="0"/>
                        <a:t>0331000C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00000000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dirty="0" smtClean="0"/>
                        <a:t>Flags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 smtClean="0"/>
                        <a:t>03310010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003E0000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dirty="0" smtClean="0"/>
                        <a:t>Heap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 smtClean="0"/>
                        <a:t>03310014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dirty="0" err="1" smtClean="0"/>
                        <a:t>LargestUnCommittedRange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 smtClean="0"/>
                        <a:t>03310018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03310000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dirty="0" smtClean="0"/>
                        <a:t>Base Address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 smtClean="0"/>
                        <a:t>0331001C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00000400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dirty="0" smtClean="0"/>
                        <a:t>Number of pages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493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 smtClean="0"/>
                        <a:t>03310020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03310040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dirty="0" smtClean="0"/>
                        <a:t>First Entry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436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 smtClean="0"/>
                        <a:t>03310024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03FF0371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dirty="0" smtClean="0"/>
                        <a:t>Last Valid Entry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79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 smtClean="0"/>
                        <a:t>03310028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dirty="0" err="1" smtClean="0"/>
                        <a:t>NumberOfUnCommittedPages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 smtClean="0"/>
                        <a:t>0331002C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dirty="0" err="1" smtClean="0"/>
                        <a:t>NumberOfUnCommittedRanges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213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 smtClean="0"/>
                        <a:t>03310030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003E0588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dirty="0" err="1" smtClean="0"/>
                        <a:t>UnCommittedRanges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 smtClean="0"/>
                        <a:t>03310034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00000000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dirty="0" err="1" smtClean="0"/>
                        <a:t>AllocatorBackTraceIndex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 smtClean="0"/>
                        <a:t>03310036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00000000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dirty="0" smtClean="0"/>
                        <a:t>Reserved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 smtClean="0"/>
                        <a:t>03310038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03310040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dirty="0" err="1" smtClean="0"/>
                        <a:t>LastEntryInSegment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ular Callout 6"/>
          <p:cNvSpPr/>
          <p:nvPr/>
        </p:nvSpPr>
        <p:spPr>
          <a:xfrm>
            <a:off x="5796136" y="476672"/>
            <a:ext cx="3071834" cy="785818"/>
          </a:xfrm>
          <a:prstGeom prst="wedgeRectCallout">
            <a:avLst>
              <a:gd name="adj1" fmla="val -25679"/>
              <a:gd name="adj2" fmla="val 49555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000" dirty="0" smtClean="0">
                <a:solidFill>
                  <a:schemeClr val="tx1"/>
                </a:solidFill>
              </a:rPr>
              <a:t>40 Byte Chunk</a:t>
            </a:r>
            <a:endParaRPr lang="en-NZ" sz="2000" dirty="0">
              <a:solidFill>
                <a:schemeClr val="tx1"/>
              </a:solidFill>
            </a:endParaRP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/>
        </p:nvGraphicFramePr>
        <p:xfrm>
          <a:off x="6084168" y="4149080"/>
          <a:ext cx="273630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9108"/>
                <a:gridCol w="1767196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NZ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UnCommittedRanges</a:t>
                      </a:r>
                      <a:endParaRPr lang="en-NZ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NZ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Address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 smtClean="0"/>
                        <a:t>Description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+0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dirty="0" smtClean="0"/>
                        <a:t>Flags/#</a:t>
                      </a:r>
                      <a:r>
                        <a:rPr lang="en-NZ" baseline="0" dirty="0" smtClean="0"/>
                        <a:t> pages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 smtClean="0"/>
                        <a:t>+4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dirty="0" smtClean="0"/>
                        <a:t>Chunk</a:t>
                      </a:r>
                      <a:r>
                        <a:rPr lang="en-NZ" baseline="0" dirty="0" smtClean="0"/>
                        <a:t> Address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 smtClean="0"/>
                        <a:t>+8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dirty="0" smtClean="0"/>
                        <a:t>Chunk</a:t>
                      </a:r>
                      <a:r>
                        <a:rPr lang="en-NZ" baseline="0" dirty="0" smtClean="0"/>
                        <a:t> Size</a:t>
                      </a:r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Rectangular Callout 13"/>
          <p:cNvSpPr/>
          <p:nvPr/>
        </p:nvSpPr>
        <p:spPr>
          <a:xfrm>
            <a:off x="5796136" y="2204864"/>
            <a:ext cx="3071834" cy="785818"/>
          </a:xfrm>
          <a:prstGeom prst="wedgeRectCallout">
            <a:avLst>
              <a:gd name="adj1" fmla="val 26104"/>
              <a:gd name="adj2" fmla="val 359856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000" dirty="0" smtClean="0">
                <a:solidFill>
                  <a:schemeClr val="tx1"/>
                </a:solidFill>
              </a:rPr>
              <a:t>Address for newly created chunk to use</a:t>
            </a:r>
            <a:endParaRPr lang="en-NZ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Exploit needs to setup</a:t>
            </a:r>
          </a:p>
          <a:p>
            <a:pPr lvl="1"/>
            <a:r>
              <a:rPr lang="en-NZ" dirty="0" err="1" smtClean="0"/>
              <a:t>FirstEntry</a:t>
            </a:r>
            <a:r>
              <a:rPr lang="en-NZ" dirty="0" smtClean="0"/>
              <a:t> pointer</a:t>
            </a:r>
          </a:p>
          <a:p>
            <a:pPr lvl="1"/>
            <a:r>
              <a:rPr lang="en-NZ" dirty="0" err="1" smtClean="0"/>
              <a:t>UnCommittedRange</a:t>
            </a:r>
            <a:r>
              <a:rPr lang="en-NZ" dirty="0" smtClean="0"/>
              <a:t> (this controls the returned address)</a:t>
            </a:r>
          </a:p>
          <a:p>
            <a:pPr lvl="1"/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Heap Segment Header Exploitation</a:t>
            </a:r>
            <a:endParaRPr lang="en-N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8339341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25144"/>
            <a:ext cx="8549701" cy="9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691680" y="2924944"/>
            <a:ext cx="1656184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Rectangle 6"/>
          <p:cNvSpPr/>
          <p:nvPr/>
        </p:nvSpPr>
        <p:spPr>
          <a:xfrm>
            <a:off x="1691680" y="4941168"/>
            <a:ext cx="5328592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Rectangular Callout 7"/>
          <p:cNvSpPr/>
          <p:nvPr/>
        </p:nvSpPr>
        <p:spPr>
          <a:xfrm>
            <a:off x="467544" y="3573016"/>
            <a:ext cx="3071834" cy="785818"/>
          </a:xfrm>
          <a:prstGeom prst="wedgeRectCallout">
            <a:avLst>
              <a:gd name="adj1" fmla="val -11105"/>
              <a:gd name="adj2" fmla="val 119858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000" dirty="0" err="1" smtClean="0">
                <a:solidFill>
                  <a:schemeClr val="tx1"/>
                </a:solidFill>
              </a:rPr>
              <a:t>UnCommittedRange</a:t>
            </a:r>
            <a:endParaRPr lang="en-NZ" sz="2000" dirty="0">
              <a:solidFill>
                <a:schemeClr val="tx1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467544" y="3573016"/>
            <a:ext cx="3071834" cy="785818"/>
          </a:xfrm>
          <a:prstGeom prst="wedgeRectCallout">
            <a:avLst>
              <a:gd name="adj1" fmla="val 11531"/>
              <a:gd name="adj2" fmla="val -92262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000" dirty="0" err="1" smtClean="0">
                <a:solidFill>
                  <a:schemeClr val="tx1"/>
                </a:solidFill>
              </a:rPr>
              <a:t>UnCommittedRange</a:t>
            </a:r>
            <a:endParaRPr lang="en-NZ" sz="20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91880" y="4941168"/>
            <a:ext cx="1656184" cy="28803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Rectangular Callout 11"/>
          <p:cNvSpPr/>
          <p:nvPr/>
        </p:nvSpPr>
        <p:spPr>
          <a:xfrm>
            <a:off x="5364088" y="3645024"/>
            <a:ext cx="3071834" cy="785818"/>
          </a:xfrm>
          <a:prstGeom prst="wedgeRectCallout">
            <a:avLst>
              <a:gd name="adj1" fmla="val -70639"/>
              <a:gd name="adj2" fmla="val 100464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000" dirty="0" smtClean="0">
                <a:solidFill>
                  <a:schemeClr val="tx1"/>
                </a:solidFill>
              </a:rPr>
              <a:t>Range Address</a:t>
            </a:r>
            <a:endParaRPr lang="en-NZ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At next large allocation</a:t>
            </a:r>
          </a:p>
          <a:p>
            <a:pPr lvl="1"/>
            <a:r>
              <a:rPr lang="en-NZ" dirty="0" smtClean="0"/>
              <a:t>Fake </a:t>
            </a:r>
            <a:r>
              <a:rPr lang="en-NZ" dirty="0" err="1" smtClean="0"/>
              <a:t>uncommittedrange</a:t>
            </a:r>
            <a:r>
              <a:rPr lang="en-NZ" dirty="0" smtClean="0"/>
              <a:t> used</a:t>
            </a:r>
          </a:p>
          <a:p>
            <a:pPr lvl="1"/>
            <a:r>
              <a:rPr lang="en-NZ" dirty="0" smtClean="0"/>
              <a:t>01ACBA90 is returned</a:t>
            </a:r>
          </a:p>
          <a:p>
            <a:pPr lvl="1"/>
            <a:r>
              <a:rPr lang="en-NZ" dirty="0" smtClean="0"/>
              <a:t>Data written to allocated buffer</a:t>
            </a:r>
          </a:p>
          <a:p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More Heaps</a:t>
            </a:r>
            <a:endParaRPr lang="en-N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92896"/>
            <a:ext cx="8420014" cy="158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ular Callout 4"/>
          <p:cNvSpPr/>
          <p:nvPr/>
        </p:nvSpPr>
        <p:spPr>
          <a:xfrm>
            <a:off x="2411760" y="5085184"/>
            <a:ext cx="6528218" cy="785818"/>
          </a:xfrm>
          <a:prstGeom prst="wedgeRectCallout">
            <a:avLst>
              <a:gd name="adj1" fmla="val 16620"/>
              <a:gd name="adj2" fmla="val -180746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000" dirty="0" smtClean="0">
                <a:solidFill>
                  <a:schemeClr val="tx1"/>
                </a:solidFill>
              </a:rPr>
              <a:t>Overwritten function pointer table in </a:t>
            </a:r>
            <a:r>
              <a:rPr lang="en-NZ" sz="2000" dirty="0" err="1" smtClean="0">
                <a:solidFill>
                  <a:schemeClr val="tx1"/>
                </a:solidFill>
              </a:rPr>
              <a:t>MYSQL</a:t>
            </a:r>
            <a:r>
              <a:rPr lang="en-NZ" sz="2000" dirty="0" smtClean="0">
                <a:solidFill>
                  <a:schemeClr val="tx1"/>
                </a:solidFill>
              </a:rPr>
              <a:t> heap</a:t>
            </a:r>
            <a:endParaRPr lang="en-NZ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 smtClean="0"/>
              <a:t>Function table accessed</a:t>
            </a:r>
          </a:p>
          <a:p>
            <a:pPr lvl="1"/>
            <a:r>
              <a:rPr lang="en-NZ" dirty="0" err="1" smtClean="0"/>
              <a:t>EAX</a:t>
            </a:r>
            <a:r>
              <a:rPr lang="en-NZ" dirty="0" smtClean="0"/>
              <a:t> points to our data</a:t>
            </a:r>
          </a:p>
          <a:p>
            <a:endParaRPr lang="en-NZ" dirty="0" smtClean="0"/>
          </a:p>
          <a:p>
            <a:endParaRPr lang="en-NZ" dirty="0" smtClean="0"/>
          </a:p>
          <a:p>
            <a:endParaRPr lang="en-NZ" dirty="0" smtClean="0"/>
          </a:p>
          <a:p>
            <a:endParaRPr lang="en-NZ" dirty="0" smtClean="0"/>
          </a:p>
          <a:p>
            <a:endParaRPr lang="en-NZ" dirty="0" smtClean="0"/>
          </a:p>
          <a:p>
            <a:endParaRPr lang="en-NZ" dirty="0" smtClean="0"/>
          </a:p>
          <a:p>
            <a:endParaRPr lang="bs-Latn-BA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err="1" smtClean="0"/>
              <a:t>EIP</a:t>
            </a:r>
            <a:r>
              <a:rPr lang="en-NZ" dirty="0" smtClean="0"/>
              <a:t> </a:t>
            </a:r>
            <a:r>
              <a:rPr lang="en-NZ" smtClean="0"/>
              <a:t>FTW</a:t>
            </a:r>
            <a:endParaRPr lang="en-NZ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1520" y="1556792"/>
          <a:ext cx="4392488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NZ" b="0" dirty="0" smtClean="0">
                          <a:solidFill>
                            <a:schemeClr val="tx1"/>
                          </a:solidFill>
                        </a:rPr>
                        <a:t>00446914 </a:t>
                      </a:r>
                      <a:r>
                        <a:rPr lang="en-NZ" b="0" dirty="0" err="1" smtClean="0">
                          <a:solidFill>
                            <a:schemeClr val="tx1"/>
                          </a:solidFill>
                        </a:rPr>
                        <a:t>MOV</a:t>
                      </a:r>
                      <a:r>
                        <a:rPr lang="en-NZ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NZ" b="0" dirty="0" err="1" smtClean="0">
                          <a:solidFill>
                            <a:schemeClr val="tx1"/>
                          </a:solidFill>
                        </a:rPr>
                        <a:t>EAX,DWORD</a:t>
                      </a:r>
                      <a:r>
                        <a:rPr lang="en-NZ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NZ" b="0" dirty="0" err="1" smtClean="0">
                          <a:solidFill>
                            <a:schemeClr val="tx1"/>
                          </a:solidFill>
                        </a:rPr>
                        <a:t>PTR</a:t>
                      </a:r>
                      <a:r>
                        <a:rPr lang="en-NZ" b="0" dirty="0" smtClean="0">
                          <a:solidFill>
                            <a:schemeClr val="tx1"/>
                          </a:solidFill>
                        </a:rPr>
                        <a:t> DS:[</a:t>
                      </a:r>
                      <a:r>
                        <a:rPr lang="en-NZ" b="0" dirty="0" err="1" smtClean="0">
                          <a:solidFill>
                            <a:schemeClr val="tx1"/>
                          </a:solidFill>
                        </a:rPr>
                        <a:t>ESI</a:t>
                      </a:r>
                      <a:r>
                        <a:rPr lang="en-NZ" b="0" dirty="0" smtClean="0">
                          <a:solidFill>
                            <a:schemeClr val="tx1"/>
                          </a:solidFill>
                        </a:rPr>
                        <a:t>]        </a:t>
                      </a:r>
                    </a:p>
                    <a:p>
                      <a:pPr algn="l"/>
                      <a:r>
                        <a:rPr lang="en-NZ" b="0" dirty="0" smtClean="0">
                          <a:solidFill>
                            <a:schemeClr val="tx1"/>
                          </a:solidFill>
                        </a:rPr>
                        <a:t>00446916 </a:t>
                      </a:r>
                      <a:r>
                        <a:rPr lang="en-NZ" b="0" dirty="0" err="1" smtClean="0">
                          <a:solidFill>
                            <a:schemeClr val="tx1"/>
                          </a:solidFill>
                        </a:rPr>
                        <a:t>MOV</a:t>
                      </a:r>
                      <a:r>
                        <a:rPr lang="en-NZ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NZ" b="0" dirty="0" err="1" smtClean="0">
                          <a:solidFill>
                            <a:schemeClr val="tx1"/>
                          </a:solidFill>
                        </a:rPr>
                        <a:t>EDX,DWORD</a:t>
                      </a:r>
                      <a:r>
                        <a:rPr lang="en-NZ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NZ" b="0" dirty="0" err="1" smtClean="0">
                          <a:solidFill>
                            <a:schemeClr val="tx1"/>
                          </a:solidFill>
                        </a:rPr>
                        <a:t>PTR</a:t>
                      </a:r>
                      <a:r>
                        <a:rPr lang="en-NZ" b="0" dirty="0" smtClean="0">
                          <a:solidFill>
                            <a:schemeClr val="tx1"/>
                          </a:solidFill>
                        </a:rPr>
                        <a:t> DS:[EAX+4]      </a:t>
                      </a:r>
                    </a:p>
                    <a:p>
                      <a:pPr algn="l"/>
                      <a:r>
                        <a:rPr lang="en-NZ" b="0" dirty="0" smtClean="0">
                          <a:solidFill>
                            <a:schemeClr val="tx1"/>
                          </a:solidFill>
                        </a:rPr>
                        <a:t>00446919 PUSH EDI</a:t>
                      </a:r>
                    </a:p>
                    <a:p>
                      <a:pPr algn="l"/>
                      <a:r>
                        <a:rPr lang="en-NZ" b="0" dirty="0" smtClean="0">
                          <a:solidFill>
                            <a:schemeClr val="tx1"/>
                          </a:solidFill>
                        </a:rPr>
                        <a:t>0044691A PUSH </a:t>
                      </a:r>
                      <a:r>
                        <a:rPr lang="en-NZ" b="0" dirty="0" err="1" smtClean="0">
                          <a:solidFill>
                            <a:schemeClr val="tx1"/>
                          </a:solidFill>
                        </a:rPr>
                        <a:t>EBX</a:t>
                      </a:r>
                      <a:endParaRPr lang="en-NZ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NZ" b="0" dirty="0" smtClean="0">
                          <a:solidFill>
                            <a:schemeClr val="tx1"/>
                          </a:solidFill>
                        </a:rPr>
                        <a:t>0044691B PUSH </a:t>
                      </a:r>
                      <a:r>
                        <a:rPr lang="en-NZ" b="0" dirty="0" err="1" smtClean="0">
                          <a:solidFill>
                            <a:schemeClr val="tx1"/>
                          </a:solidFill>
                        </a:rPr>
                        <a:t>EBP</a:t>
                      </a:r>
                      <a:endParaRPr lang="en-NZ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NZ" b="0" dirty="0" smtClean="0">
                          <a:solidFill>
                            <a:schemeClr val="tx1"/>
                          </a:solidFill>
                        </a:rPr>
                        <a:t>0044691C PUSH </a:t>
                      </a:r>
                      <a:r>
                        <a:rPr lang="en-NZ" b="0" dirty="0" err="1" smtClean="0">
                          <a:solidFill>
                            <a:schemeClr val="tx1"/>
                          </a:solidFill>
                        </a:rPr>
                        <a:t>ECX</a:t>
                      </a:r>
                      <a:endParaRPr lang="en-NZ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NZ" b="0" dirty="0" smtClean="0">
                          <a:solidFill>
                            <a:schemeClr val="tx1"/>
                          </a:solidFill>
                        </a:rPr>
                        <a:t>0044691D </a:t>
                      </a:r>
                      <a:r>
                        <a:rPr lang="en-NZ" b="0" dirty="0" err="1" smtClean="0">
                          <a:solidFill>
                            <a:schemeClr val="tx1"/>
                          </a:solidFill>
                        </a:rPr>
                        <a:t>MOV</a:t>
                      </a:r>
                      <a:r>
                        <a:rPr lang="en-NZ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NZ" b="0" dirty="0" err="1" smtClean="0">
                          <a:solidFill>
                            <a:schemeClr val="tx1"/>
                          </a:solidFill>
                        </a:rPr>
                        <a:t>ECX,ESI</a:t>
                      </a:r>
                      <a:endParaRPr lang="en-NZ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NZ" b="0" dirty="0" smtClean="0">
                          <a:solidFill>
                            <a:schemeClr val="tx1"/>
                          </a:solidFill>
                        </a:rPr>
                        <a:t>0044691F CALL </a:t>
                      </a:r>
                      <a:r>
                        <a:rPr lang="en-NZ" b="0" dirty="0" err="1" smtClean="0">
                          <a:solidFill>
                            <a:schemeClr val="tx1"/>
                          </a:solidFill>
                        </a:rPr>
                        <a:t>EDX</a:t>
                      </a:r>
                      <a:endParaRPr lang="en-NZ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59832" y="4005064"/>
          <a:ext cx="2664296" cy="936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</a:tblGrid>
              <a:tr h="936104">
                <a:tc>
                  <a:txBody>
                    <a:bodyPr/>
                    <a:lstStyle/>
                    <a:p>
                      <a:pPr algn="l"/>
                      <a:r>
                        <a:rPr lang="en-NZ" b="0" dirty="0" smtClean="0">
                          <a:solidFill>
                            <a:schemeClr val="tx1"/>
                          </a:solidFill>
                        </a:rPr>
                        <a:t>00424983 PUSH </a:t>
                      </a:r>
                      <a:r>
                        <a:rPr lang="en-NZ" b="0" dirty="0" err="1" smtClean="0">
                          <a:solidFill>
                            <a:schemeClr val="tx1"/>
                          </a:solidFill>
                        </a:rPr>
                        <a:t>EAX</a:t>
                      </a:r>
                      <a:endParaRPr lang="en-NZ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NZ" b="0" dirty="0" smtClean="0">
                          <a:solidFill>
                            <a:schemeClr val="tx1"/>
                          </a:solidFill>
                        </a:rPr>
                        <a:t>00424984 POP ESP</a:t>
                      </a:r>
                    </a:p>
                    <a:p>
                      <a:pPr algn="l"/>
                      <a:r>
                        <a:rPr lang="en-NZ" b="0" dirty="0" smtClean="0">
                          <a:solidFill>
                            <a:schemeClr val="tx1"/>
                          </a:solidFill>
                        </a:rPr>
                        <a:t>00424985 </a:t>
                      </a:r>
                      <a:r>
                        <a:rPr lang="en-NZ" b="0" dirty="0" err="1" smtClean="0">
                          <a:solidFill>
                            <a:schemeClr val="tx1"/>
                          </a:solidFill>
                        </a:rPr>
                        <a:t>RETN</a:t>
                      </a:r>
                      <a:endParaRPr lang="en-NZ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436096" y="5085184"/>
          <a:ext cx="2664296" cy="64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</a:tblGrid>
              <a:tr h="648072">
                <a:tc>
                  <a:txBody>
                    <a:bodyPr/>
                    <a:lstStyle/>
                    <a:p>
                      <a:pPr algn="l"/>
                      <a:r>
                        <a:rPr lang="en-NZ" b="0" dirty="0" smtClean="0">
                          <a:solidFill>
                            <a:schemeClr val="tx1"/>
                          </a:solidFill>
                        </a:rPr>
                        <a:t>00401054 POP </a:t>
                      </a:r>
                      <a:r>
                        <a:rPr lang="en-NZ" b="0" dirty="0" err="1" smtClean="0">
                          <a:solidFill>
                            <a:schemeClr val="tx1"/>
                          </a:solidFill>
                        </a:rPr>
                        <a:t>ECX</a:t>
                      </a:r>
                      <a:endParaRPr lang="en-NZ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NZ" b="0" dirty="0" smtClean="0">
                          <a:solidFill>
                            <a:schemeClr val="tx1"/>
                          </a:solidFill>
                        </a:rPr>
                        <a:t>00401055 </a:t>
                      </a:r>
                      <a:r>
                        <a:rPr lang="en-NZ" b="0" dirty="0" err="1" smtClean="0">
                          <a:solidFill>
                            <a:schemeClr val="tx1"/>
                          </a:solidFill>
                        </a:rPr>
                        <a:t>RETN</a:t>
                      </a:r>
                      <a:endParaRPr lang="en-NZ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9350" y="980728"/>
            <a:ext cx="4324650" cy="1146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7524328" y="1196752"/>
            <a:ext cx="1619672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Rectangle 9"/>
          <p:cNvSpPr/>
          <p:nvPr/>
        </p:nvSpPr>
        <p:spPr>
          <a:xfrm>
            <a:off x="6012160" y="1412776"/>
            <a:ext cx="1512168" cy="28803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11" name="Elbow Connector 10"/>
          <p:cNvCxnSpPr/>
          <p:nvPr/>
        </p:nvCxnSpPr>
        <p:spPr>
          <a:xfrm>
            <a:off x="2267744" y="3645024"/>
            <a:ext cx="720080" cy="504056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>
            <a:off x="4644008" y="4725144"/>
            <a:ext cx="720080" cy="576064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ular Callout 17"/>
          <p:cNvSpPr/>
          <p:nvPr/>
        </p:nvSpPr>
        <p:spPr>
          <a:xfrm>
            <a:off x="5076056" y="2276872"/>
            <a:ext cx="2016224" cy="785818"/>
          </a:xfrm>
          <a:prstGeom prst="wedgeRectCallout">
            <a:avLst>
              <a:gd name="adj1" fmla="val 8430"/>
              <a:gd name="adj2" fmla="val -126201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000" dirty="0" smtClean="0">
                <a:solidFill>
                  <a:schemeClr val="tx1"/>
                </a:solidFill>
              </a:rPr>
              <a:t>The address for </a:t>
            </a:r>
            <a:r>
              <a:rPr lang="en-NZ" sz="2000" dirty="0" err="1" smtClean="0">
                <a:solidFill>
                  <a:schemeClr val="tx1"/>
                </a:solidFill>
              </a:rPr>
              <a:t>EDX</a:t>
            </a:r>
            <a:endParaRPr lang="en-NZ" sz="2000" dirty="0">
              <a:solidFill>
                <a:schemeClr val="tx1"/>
              </a:solidFill>
            </a:endParaRPr>
          </a:p>
        </p:txBody>
      </p:sp>
      <p:sp>
        <p:nvSpPr>
          <p:cNvPr id="19" name="Rectangular Callout 18"/>
          <p:cNvSpPr/>
          <p:nvPr/>
        </p:nvSpPr>
        <p:spPr>
          <a:xfrm>
            <a:off x="7308304" y="2132856"/>
            <a:ext cx="1728192" cy="785818"/>
          </a:xfrm>
          <a:prstGeom prst="wedgeRectCallout">
            <a:avLst>
              <a:gd name="adj1" fmla="val 8430"/>
              <a:gd name="adj2" fmla="val -126201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000" dirty="0" smtClean="0">
                <a:solidFill>
                  <a:schemeClr val="tx1"/>
                </a:solidFill>
              </a:rPr>
              <a:t>The 2nd RET address</a:t>
            </a:r>
            <a:endParaRPr lang="en-NZ" sz="2000" dirty="0">
              <a:solidFill>
                <a:schemeClr val="tx1"/>
              </a:solidFill>
            </a:endParaRPr>
          </a:p>
        </p:txBody>
      </p:sp>
      <p:sp>
        <p:nvSpPr>
          <p:cNvPr id="20" name="Rectangular Callout 19"/>
          <p:cNvSpPr/>
          <p:nvPr/>
        </p:nvSpPr>
        <p:spPr>
          <a:xfrm>
            <a:off x="6732240" y="3789040"/>
            <a:ext cx="2160240" cy="864096"/>
          </a:xfrm>
          <a:prstGeom prst="wedgeRectCallout">
            <a:avLst>
              <a:gd name="adj1" fmla="val -114431"/>
              <a:gd name="adj2" fmla="val 20464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000" dirty="0" smtClean="0">
                <a:solidFill>
                  <a:schemeClr val="tx1"/>
                </a:solidFill>
              </a:rPr>
              <a:t>Take control of the stack</a:t>
            </a:r>
            <a:endParaRPr lang="en-NZ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2200" dirty="0" err="1" smtClean="0"/>
              <a:t>DEP</a:t>
            </a:r>
            <a:r>
              <a:rPr lang="en-NZ" sz="2200" dirty="0" smtClean="0"/>
              <a:t> 101</a:t>
            </a:r>
            <a:endParaRPr lang="en-NZ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714356"/>
            <a:ext cx="8686800" cy="5715040"/>
          </a:xfrm>
        </p:spPr>
        <p:txBody>
          <a:bodyPr/>
          <a:lstStyle/>
          <a:p>
            <a:r>
              <a:rPr lang="en-NZ" dirty="0" smtClean="0"/>
              <a:t>Data Execution Prevention</a:t>
            </a:r>
          </a:p>
          <a:p>
            <a:pPr lvl="1"/>
            <a:r>
              <a:rPr lang="en-NZ" dirty="0" smtClean="0"/>
              <a:t>Prevents the execution of code from pages of memory that are not explicitly marked as executable</a:t>
            </a:r>
          </a:p>
          <a:p>
            <a:pPr lvl="1"/>
            <a:r>
              <a:rPr lang="en-NZ" dirty="0" smtClean="0"/>
              <a:t>Enforced by hardware</a:t>
            </a:r>
          </a:p>
          <a:p>
            <a:pPr lvl="1"/>
            <a:r>
              <a:rPr lang="en-NZ" dirty="0" smtClean="0"/>
              <a:t>Attempts to run code from a non executable page result in a </a:t>
            </a:r>
            <a:r>
              <a:rPr lang="en-NZ" dirty="0" err="1" smtClean="0"/>
              <a:t>STATUS_ACCESS_VIOLATION</a:t>
            </a:r>
            <a:r>
              <a:rPr lang="en-NZ" dirty="0" smtClean="0"/>
              <a:t> exception</a:t>
            </a:r>
          </a:p>
          <a:p>
            <a:endParaRPr lang="en-NZ" dirty="0" smtClean="0"/>
          </a:p>
          <a:p>
            <a:r>
              <a:rPr lang="en-NZ" dirty="0" smtClean="0"/>
              <a:t>What does it protect?</a:t>
            </a:r>
          </a:p>
          <a:p>
            <a:pPr lvl="1"/>
            <a:r>
              <a:rPr lang="en-NZ" dirty="0" err="1" smtClean="0"/>
              <a:t>DEP</a:t>
            </a:r>
            <a:r>
              <a:rPr lang="en-NZ" dirty="0" smtClean="0"/>
              <a:t> is always enabled for 64-bit native programs. </a:t>
            </a:r>
          </a:p>
          <a:p>
            <a:pPr lvl="1"/>
            <a:r>
              <a:rPr lang="en-NZ" dirty="0" smtClean="0"/>
              <a:t>Configuration specifies if </a:t>
            </a:r>
            <a:r>
              <a:rPr lang="en-NZ" dirty="0" err="1" smtClean="0"/>
              <a:t>DEP</a:t>
            </a:r>
            <a:r>
              <a:rPr lang="en-NZ" dirty="0" smtClean="0"/>
              <a:t> is enabled for 32-bit programs.</a:t>
            </a:r>
          </a:p>
          <a:p>
            <a:endParaRPr lang="en-NZ" dirty="0" smtClean="0"/>
          </a:p>
          <a:p>
            <a:endParaRPr lang="en-NZ" dirty="0" smtClean="0"/>
          </a:p>
          <a:p>
            <a:pPr lvl="1"/>
            <a:endParaRPr lang="en-NZ" dirty="0" smtClean="0"/>
          </a:p>
          <a:p>
            <a:pPr lvl="1"/>
            <a:endParaRPr lang="en-NZ" dirty="0" smtClean="0"/>
          </a:p>
          <a:p>
            <a:pPr lvl="1"/>
            <a:endParaRPr lang="en-NZ" dirty="0" smtClean="0"/>
          </a:p>
          <a:p>
            <a:pPr lvl="1"/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Bypass </a:t>
            </a:r>
            <a:r>
              <a:rPr lang="en-NZ" dirty="0" err="1" smtClean="0"/>
              <a:t>DEP</a:t>
            </a:r>
            <a:endParaRPr lang="en-N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7957392" cy="42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212976"/>
            <a:ext cx="8428666" cy="143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ular Callout 6"/>
          <p:cNvSpPr/>
          <p:nvPr/>
        </p:nvSpPr>
        <p:spPr>
          <a:xfrm>
            <a:off x="5940152" y="5085184"/>
            <a:ext cx="2664296" cy="864096"/>
          </a:xfrm>
          <a:prstGeom prst="wedgeRectCallout">
            <a:avLst>
              <a:gd name="adj1" fmla="val -19768"/>
              <a:gd name="adj2" fmla="val -160316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000" dirty="0" smtClean="0">
                <a:solidFill>
                  <a:schemeClr val="tx1"/>
                </a:solidFill>
              </a:rPr>
              <a:t>Crafty stack setup</a:t>
            </a:r>
            <a:endParaRPr lang="en-NZ" sz="2000" dirty="0">
              <a:solidFill>
                <a:schemeClr val="tx1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3491880" y="1700808"/>
            <a:ext cx="5040560" cy="864096"/>
          </a:xfrm>
          <a:prstGeom prst="wedgeRectCallout">
            <a:avLst>
              <a:gd name="adj1" fmla="val -9522"/>
              <a:gd name="adj2" fmla="val -107404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000" dirty="0" smtClean="0">
                <a:solidFill>
                  <a:schemeClr val="tx1"/>
                </a:solidFill>
              </a:rPr>
              <a:t>Use </a:t>
            </a:r>
            <a:r>
              <a:rPr lang="en-NZ" sz="2000" dirty="0" err="1" smtClean="0">
                <a:solidFill>
                  <a:schemeClr val="tx1"/>
                </a:solidFill>
              </a:rPr>
              <a:t>VirtualAlloc</a:t>
            </a:r>
            <a:r>
              <a:rPr lang="en-NZ" sz="2000" dirty="0" smtClean="0">
                <a:solidFill>
                  <a:schemeClr val="tx1"/>
                </a:solidFill>
              </a:rPr>
              <a:t> call from within </a:t>
            </a:r>
            <a:r>
              <a:rPr lang="en-NZ" sz="2000" dirty="0" err="1" smtClean="0">
                <a:solidFill>
                  <a:schemeClr val="tx1"/>
                </a:solidFill>
              </a:rPr>
              <a:t>MYSQL</a:t>
            </a:r>
            <a:endParaRPr lang="en-NZ" sz="2000" dirty="0">
              <a:solidFill>
                <a:schemeClr val="tx1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539552" y="4869160"/>
            <a:ext cx="3816424" cy="864096"/>
          </a:xfrm>
          <a:prstGeom prst="wedgeRectCallout">
            <a:avLst>
              <a:gd name="adj1" fmla="val -3788"/>
              <a:gd name="adj2" fmla="val -86461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000" dirty="0" smtClean="0">
                <a:solidFill>
                  <a:schemeClr val="tx1"/>
                </a:solidFill>
              </a:rPr>
              <a:t>Return to a </a:t>
            </a:r>
            <a:r>
              <a:rPr lang="en-NZ" sz="2000" dirty="0" err="1" smtClean="0">
                <a:solidFill>
                  <a:schemeClr val="tx1"/>
                </a:solidFill>
              </a:rPr>
              <a:t>JMP</a:t>
            </a:r>
            <a:r>
              <a:rPr lang="en-NZ" sz="2000" dirty="0" smtClean="0">
                <a:solidFill>
                  <a:schemeClr val="tx1"/>
                </a:solidFill>
              </a:rPr>
              <a:t> ESP</a:t>
            </a:r>
            <a:endParaRPr lang="en-NZ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Profit</a:t>
            </a:r>
            <a:endParaRPr lang="en-N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8455012" cy="414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5"/>
          <p:cNvSpPr txBox="1">
            <a:spLocks noChangeArrowheads="1"/>
          </p:cNvSpPr>
          <p:nvPr/>
        </p:nvSpPr>
        <p:spPr bwMode="auto">
          <a:xfrm>
            <a:off x="0" y="3071813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NZ" sz="3200" b="1">
                <a:solidFill>
                  <a:schemeClr val="bg1"/>
                </a:solidFill>
                <a:latin typeface="Eurostile" pitchFamily="34" charset="0"/>
              </a:rPr>
              <a:t>www.insomniasec.com</a:t>
            </a:r>
          </a:p>
        </p:txBody>
      </p:sp>
      <p:pic>
        <p:nvPicPr>
          <p:cNvPr id="18435" name="Content Placeholder 7" descr="INSOMNIA Full Log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74950" y="1785938"/>
            <a:ext cx="3482975" cy="1101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Opt-In</a:t>
            </a:r>
          </a:p>
          <a:p>
            <a:pPr lvl="1"/>
            <a:r>
              <a:rPr lang="en-NZ" dirty="0" smtClean="0"/>
              <a:t>Process must explicitly decide to</a:t>
            </a:r>
            <a:br>
              <a:rPr lang="en-NZ" dirty="0" smtClean="0"/>
            </a:br>
            <a:r>
              <a:rPr lang="en-NZ" dirty="0" smtClean="0"/>
              <a:t>enabled </a:t>
            </a:r>
            <a:r>
              <a:rPr lang="en-NZ" dirty="0" err="1" smtClean="0"/>
              <a:t>DEP</a:t>
            </a:r>
            <a:endParaRPr lang="en-NZ" dirty="0" smtClean="0"/>
          </a:p>
          <a:p>
            <a:r>
              <a:rPr lang="en-NZ" dirty="0" smtClean="0"/>
              <a:t>Opt-Out</a:t>
            </a:r>
          </a:p>
          <a:p>
            <a:pPr lvl="1"/>
            <a:r>
              <a:rPr lang="en-NZ" dirty="0" smtClean="0"/>
              <a:t>Every process is protected unless</a:t>
            </a:r>
            <a:br>
              <a:rPr lang="en-NZ" dirty="0" smtClean="0"/>
            </a:br>
            <a:r>
              <a:rPr lang="en-NZ" dirty="0" smtClean="0"/>
              <a:t>explicitly decides to disable </a:t>
            </a:r>
            <a:r>
              <a:rPr lang="en-NZ" dirty="0" err="1" smtClean="0"/>
              <a:t>DEP</a:t>
            </a:r>
            <a:endParaRPr lang="en-NZ" dirty="0" smtClean="0"/>
          </a:p>
          <a:p>
            <a:r>
              <a:rPr lang="en-NZ" dirty="0" smtClean="0"/>
              <a:t>Always On</a:t>
            </a:r>
          </a:p>
          <a:p>
            <a:pPr lvl="1"/>
            <a:r>
              <a:rPr lang="en-NZ" dirty="0" smtClean="0"/>
              <a:t>All process are always protected</a:t>
            </a:r>
            <a:br>
              <a:rPr lang="en-NZ" dirty="0" smtClean="0"/>
            </a:br>
            <a:r>
              <a:rPr lang="en-NZ" dirty="0" smtClean="0"/>
              <a:t>and can’t be disabled</a:t>
            </a:r>
          </a:p>
          <a:p>
            <a:r>
              <a:rPr lang="en-NZ" dirty="0" smtClean="0"/>
              <a:t>Always Off</a:t>
            </a:r>
          </a:p>
          <a:p>
            <a:pPr lvl="1"/>
            <a:r>
              <a:rPr lang="en-NZ" dirty="0" smtClean="0"/>
              <a:t>Disable </a:t>
            </a:r>
            <a:r>
              <a:rPr lang="en-NZ" dirty="0" err="1" smtClean="0"/>
              <a:t>DEP</a:t>
            </a:r>
            <a:r>
              <a:rPr lang="en-NZ" dirty="0" smtClean="0"/>
              <a:t> for everything</a:t>
            </a:r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err="1" smtClean="0"/>
              <a:t>DEP</a:t>
            </a:r>
            <a:r>
              <a:rPr lang="en-NZ" dirty="0" smtClean="0"/>
              <a:t> Modes</a:t>
            </a:r>
            <a:endParaRPr lang="en-N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714356"/>
            <a:ext cx="3590925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500042"/>
            <a:ext cx="680686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Memory Protection Mechanisms</a:t>
            </a:r>
            <a:endParaRPr lang="en-N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6000768"/>
            <a:ext cx="4429133" cy="32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6000768"/>
            <a:ext cx="1500190" cy="35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err="1" smtClean="0"/>
              <a:t>DEP</a:t>
            </a:r>
            <a:r>
              <a:rPr lang="en-NZ" dirty="0" smtClean="0"/>
              <a:t> Protection Mechanisms</a:t>
            </a:r>
            <a:endParaRPr lang="en-NZ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 smtClean="0"/>
          </a:p>
          <a:p>
            <a:endParaRPr lang="en-NZ" dirty="0" smtClean="0"/>
          </a:p>
          <a:p>
            <a:endParaRPr lang="en-NZ" dirty="0" smtClean="0"/>
          </a:p>
          <a:p>
            <a:endParaRPr lang="en-NZ" dirty="0" smtClean="0"/>
          </a:p>
          <a:p>
            <a:endParaRPr lang="en-NZ" dirty="0" smtClean="0"/>
          </a:p>
          <a:p>
            <a:endParaRPr lang="en-NZ" dirty="0" smtClean="0"/>
          </a:p>
          <a:p>
            <a:endParaRPr lang="en-NZ" dirty="0" smtClean="0"/>
          </a:p>
          <a:p>
            <a:endParaRPr lang="en-NZ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85720" y="785794"/>
          <a:ext cx="8640337" cy="21234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877251"/>
                <a:gridCol w="1127181"/>
                <a:gridCol w="1127181"/>
                <a:gridCol w="1127181"/>
                <a:gridCol w="1127181"/>
                <a:gridCol w="1127181"/>
                <a:gridCol w="1127181"/>
              </a:tblGrid>
              <a:tr h="370840">
                <a:tc>
                  <a:txBody>
                    <a:bodyPr/>
                    <a:lstStyle/>
                    <a:p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XP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 smtClean="0"/>
                        <a:t>SP2, SP3</a:t>
                      </a:r>
                      <a:endParaRPr lang="en-NZ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2003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 smtClean="0"/>
                        <a:t>SP1, SP2</a:t>
                      </a:r>
                      <a:endParaRPr lang="en-NZ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Vista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 smtClean="0"/>
                        <a:t>SP0</a:t>
                      </a:r>
                      <a:endParaRPr lang="en-NZ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Vista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 smtClean="0"/>
                        <a:t>SP1</a:t>
                      </a:r>
                      <a:endParaRPr lang="en-NZ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2008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 smtClean="0"/>
                        <a:t>SP0</a:t>
                      </a:r>
                      <a:endParaRPr lang="en-NZ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Win7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 smtClean="0"/>
                        <a:t>SP0</a:t>
                      </a:r>
                      <a:endParaRPr lang="en-NZ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 err="1" smtClean="0"/>
                        <a:t>DEP</a:t>
                      </a:r>
                      <a:r>
                        <a:rPr lang="en-NZ" dirty="0" smtClean="0"/>
                        <a:t> Support</a:t>
                      </a:r>
                      <a:endParaRPr lang="en-NZ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yes</a:t>
                      </a:r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yes</a:t>
                      </a:r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yes</a:t>
                      </a:r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yes</a:t>
                      </a:r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yes</a:t>
                      </a:r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yes</a:t>
                      </a:r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 smtClean="0"/>
                        <a:t>Permanent </a:t>
                      </a:r>
                      <a:r>
                        <a:rPr lang="en-NZ" dirty="0" err="1" smtClean="0"/>
                        <a:t>DEP</a:t>
                      </a:r>
                      <a:endParaRPr lang="en-NZ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NZ" sz="1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NZ" sz="1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yes</a:t>
                      </a:r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yes</a:t>
                      </a:r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yes</a:t>
                      </a:r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 smtClean="0"/>
                        <a:t>Default</a:t>
                      </a:r>
                      <a:r>
                        <a:rPr lang="en-NZ" baseline="0" dirty="0" smtClean="0"/>
                        <a:t> </a:t>
                      </a:r>
                      <a:r>
                        <a:rPr lang="en-NZ" baseline="0" dirty="0" err="1" smtClean="0"/>
                        <a:t>OptOut</a:t>
                      </a:r>
                      <a:endParaRPr lang="en-NZ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NZ" sz="1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yes</a:t>
                      </a:r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NZ" sz="1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NZ" sz="1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yes</a:t>
                      </a:r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NZ" sz="1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 smtClean="0"/>
                        <a:t>Default </a:t>
                      </a:r>
                      <a:r>
                        <a:rPr lang="en-NZ" dirty="0" err="1" smtClean="0"/>
                        <a:t>AlwaysOn</a:t>
                      </a:r>
                      <a:endParaRPr lang="en-NZ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NZ" sz="1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NZ" sz="1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NZ" sz="1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NZ" sz="1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NZ" sz="1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NZ" sz="1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ular Callout 8"/>
          <p:cNvSpPr/>
          <p:nvPr/>
        </p:nvSpPr>
        <p:spPr>
          <a:xfrm>
            <a:off x="5929322" y="3143248"/>
            <a:ext cx="3071834" cy="500066"/>
          </a:xfrm>
          <a:prstGeom prst="wedgeRectCallout">
            <a:avLst>
              <a:gd name="adj1" fmla="val -41493"/>
              <a:gd name="adj2" fmla="val -109704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000" dirty="0" smtClean="0">
                <a:solidFill>
                  <a:schemeClr val="tx1"/>
                </a:solidFill>
              </a:rPr>
              <a:t>That's a lot of no</a:t>
            </a:r>
            <a:endParaRPr lang="en-NZ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4797152"/>
            <a:ext cx="8501122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000" dirty="0" smtClean="0">
                <a:solidFill>
                  <a:schemeClr val="tx1"/>
                </a:solidFill>
              </a:rPr>
              <a:t>If </a:t>
            </a:r>
            <a:r>
              <a:rPr lang="en-NZ" sz="2000" dirty="0" err="1" smtClean="0">
                <a:solidFill>
                  <a:schemeClr val="tx1"/>
                </a:solidFill>
              </a:rPr>
              <a:t>DEP</a:t>
            </a:r>
            <a:r>
              <a:rPr lang="en-NZ" sz="2000" dirty="0" smtClean="0">
                <a:solidFill>
                  <a:schemeClr val="tx1"/>
                </a:solidFill>
              </a:rPr>
              <a:t> Is Not Enabled, Then There Is Nothing To Defeat</a:t>
            </a:r>
            <a:endParaRPr lang="en-NZ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/</a:t>
            </a:r>
            <a:r>
              <a:rPr lang="en-NZ" dirty="0" err="1" smtClean="0"/>
              <a:t>NXCOMPAT</a:t>
            </a:r>
            <a:endParaRPr lang="en-NZ" dirty="0" smtClean="0"/>
          </a:p>
          <a:p>
            <a:pPr lvl="1"/>
            <a:r>
              <a:rPr lang="en-NZ" dirty="0" smtClean="0"/>
              <a:t>Linker option use to specify that this process wants </a:t>
            </a:r>
            <a:r>
              <a:rPr lang="en-NZ" dirty="0" err="1" smtClean="0"/>
              <a:t>DEP</a:t>
            </a:r>
            <a:endParaRPr lang="en-NZ" dirty="0" smtClean="0"/>
          </a:p>
          <a:p>
            <a:endParaRPr lang="en-NZ" dirty="0" smtClean="0"/>
          </a:p>
          <a:p>
            <a:r>
              <a:rPr lang="en-NZ" dirty="0" err="1" smtClean="0"/>
              <a:t>SetProcessDEPPolicy</a:t>
            </a:r>
            <a:r>
              <a:rPr lang="en-NZ" dirty="0" smtClean="0"/>
              <a:t>()</a:t>
            </a:r>
          </a:p>
          <a:p>
            <a:pPr lvl="1"/>
            <a:r>
              <a:rPr lang="en-NZ" dirty="0" smtClean="0"/>
              <a:t>Called by process to Opt In/Out and set permanent </a:t>
            </a:r>
            <a:r>
              <a:rPr lang="en-NZ" dirty="0" err="1" smtClean="0"/>
              <a:t>DEP</a:t>
            </a:r>
            <a:endParaRPr lang="en-NZ" dirty="0" smtClean="0"/>
          </a:p>
          <a:p>
            <a:pPr lvl="1"/>
            <a:endParaRPr lang="en-NZ" dirty="0" smtClean="0"/>
          </a:p>
          <a:p>
            <a:r>
              <a:rPr lang="en-NZ" dirty="0" smtClean="0"/>
              <a:t>Uses Permanent </a:t>
            </a:r>
            <a:r>
              <a:rPr lang="en-NZ" dirty="0" err="1" smtClean="0"/>
              <a:t>DEP</a:t>
            </a:r>
            <a:r>
              <a:rPr lang="en-NZ" dirty="0" smtClean="0"/>
              <a:t>?</a:t>
            </a:r>
          </a:p>
          <a:p>
            <a:pPr lvl="1"/>
            <a:r>
              <a:rPr lang="en-NZ" dirty="0" smtClean="0"/>
              <a:t> </a:t>
            </a:r>
            <a:r>
              <a:rPr lang="en-NZ" dirty="0" err="1" smtClean="0"/>
              <a:t>SetProcessDEPPolicy</a:t>
            </a:r>
            <a:r>
              <a:rPr lang="en-NZ" dirty="0" smtClean="0"/>
              <a:t>(</a:t>
            </a:r>
            <a:r>
              <a:rPr lang="en-NZ" dirty="0" err="1" smtClean="0"/>
              <a:t>PROCESS_DEP_ENABLE</a:t>
            </a:r>
            <a:r>
              <a:rPr lang="en-NZ" dirty="0" smtClean="0"/>
              <a:t>)</a:t>
            </a:r>
          </a:p>
          <a:p>
            <a:pPr lvl="2"/>
            <a:r>
              <a:rPr lang="en-NZ" dirty="0" err="1" smtClean="0"/>
              <a:t>DEP</a:t>
            </a:r>
            <a:r>
              <a:rPr lang="en-NZ" dirty="0" smtClean="0"/>
              <a:t> setting can not be changed after this call</a:t>
            </a:r>
          </a:p>
          <a:p>
            <a:pPr lvl="1"/>
            <a:endParaRPr lang="en-NZ" dirty="0" smtClean="0"/>
          </a:p>
          <a:p>
            <a:pPr lvl="1"/>
            <a:endParaRPr lang="en-NZ" dirty="0" smtClean="0"/>
          </a:p>
          <a:p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Opting In/Out</a:t>
            </a:r>
            <a:endParaRPr lang="en-NZ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85720" y="4643446"/>
          <a:ext cx="8640337" cy="7416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877251"/>
                <a:gridCol w="1127181"/>
                <a:gridCol w="1127181"/>
                <a:gridCol w="1127181"/>
                <a:gridCol w="1127181"/>
                <a:gridCol w="1127181"/>
                <a:gridCol w="1127181"/>
              </a:tblGrid>
              <a:tr h="370840">
                <a:tc>
                  <a:txBody>
                    <a:bodyPr/>
                    <a:lstStyle/>
                    <a:p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IE 7</a:t>
                      </a:r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IE 8</a:t>
                      </a:r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FF 3</a:t>
                      </a:r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Safari 5</a:t>
                      </a:r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 smtClean="0"/>
                        <a:t>Permanent </a:t>
                      </a:r>
                      <a:r>
                        <a:rPr lang="en-NZ" dirty="0" err="1" smtClean="0"/>
                        <a:t>DEP</a:t>
                      </a:r>
                      <a:endParaRPr lang="en-NZ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no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mtClean="0"/>
                        <a:t>yes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yes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yes</a:t>
                      </a:r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ular Callout 4"/>
          <p:cNvSpPr/>
          <p:nvPr/>
        </p:nvSpPr>
        <p:spPr>
          <a:xfrm>
            <a:off x="3851920" y="5733256"/>
            <a:ext cx="3071834" cy="500066"/>
          </a:xfrm>
          <a:prstGeom prst="wedgeRectCallout">
            <a:avLst>
              <a:gd name="adj1" fmla="val -41493"/>
              <a:gd name="adj2" fmla="val -109704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000" dirty="0" smtClean="0">
                <a:solidFill>
                  <a:schemeClr val="tx1"/>
                </a:solidFill>
              </a:rPr>
              <a:t>Independent of OS settings</a:t>
            </a:r>
            <a:endParaRPr lang="en-NZ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1972</Words>
  <Application>Microsoft Office PowerPoint</Application>
  <PresentationFormat>On-screen Show (4:3)</PresentationFormat>
  <Paragraphs>784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Arial</vt:lpstr>
      <vt:lpstr>Eurostile</vt:lpstr>
      <vt:lpstr>Calibri</vt:lpstr>
      <vt:lpstr>Wingdings</vt:lpstr>
      <vt:lpstr>Office Theme</vt:lpstr>
      <vt:lpstr>Slide 1</vt:lpstr>
      <vt:lpstr>Slide 2</vt:lpstr>
      <vt:lpstr>Slide 3</vt:lpstr>
      <vt:lpstr>Slide 4</vt:lpstr>
      <vt:lpstr>DEP 101</vt:lpstr>
      <vt:lpstr>DEP Modes</vt:lpstr>
      <vt:lpstr>Memory Protection Mechanisms</vt:lpstr>
      <vt:lpstr>DEP Protection Mechanisms</vt:lpstr>
      <vt:lpstr>Opting In/Out</vt:lpstr>
      <vt:lpstr>Disable DEP vs Bypass DEP</vt:lpstr>
      <vt:lpstr>Disable DEP vs Bypass DEP</vt:lpstr>
      <vt:lpstr>Bypass DEP </vt:lpstr>
      <vt:lpstr>Vista IE7 DEP/ASLR Bypass</vt:lpstr>
      <vt:lpstr>Slide 14</vt:lpstr>
      <vt:lpstr>Gaining EIP</vt:lpstr>
      <vt:lpstr>Gaining EIP</vt:lpstr>
      <vt:lpstr>Gaining EIP</vt:lpstr>
      <vt:lpstr>Controlling The Stack</vt:lpstr>
      <vt:lpstr>DEP Bypass</vt:lpstr>
      <vt:lpstr>HeapCreate()</vt:lpstr>
      <vt:lpstr>HeapCreate() (Improved)</vt:lpstr>
      <vt:lpstr>VirtualAlloc()</vt:lpstr>
      <vt:lpstr>VirtualAlloc() (Improved)</vt:lpstr>
      <vt:lpstr>Memory Protection Attacks</vt:lpstr>
      <vt:lpstr>Other Attacks</vt:lpstr>
      <vt:lpstr>ASLR In Browsers</vt:lpstr>
      <vt:lpstr>3rd Party Components</vt:lpstr>
      <vt:lpstr>Expanded Chart</vt:lpstr>
      <vt:lpstr>ASLR</vt:lpstr>
      <vt:lpstr>Default Heap Memory Protection</vt:lpstr>
      <vt:lpstr>Default Heap Memory Protection</vt:lpstr>
      <vt:lpstr>Executable Heap Spray</vt:lpstr>
      <vt:lpstr>Executable Heap Spray</vt:lpstr>
      <vt:lpstr>SafeSEH</vt:lpstr>
      <vt:lpstr>SafeSEH</vt:lpstr>
      <vt:lpstr>0x77BC6C74 _except_handler3</vt:lpstr>
      <vt:lpstr>0x77BC6C74 _except_handler3</vt:lpstr>
      <vt:lpstr>__CxxFrameHandler2</vt:lpstr>
      <vt:lpstr>Case Study - MYSQL</vt:lpstr>
      <vt:lpstr>SafeSEH</vt:lpstr>
      <vt:lpstr>Something's Different</vt:lpstr>
      <vt:lpstr>Memory Map</vt:lpstr>
      <vt:lpstr>Neg EIP</vt:lpstr>
      <vt:lpstr>Looks Like Heap Code</vt:lpstr>
      <vt:lpstr>Heap Segment Header Exploitation</vt:lpstr>
      <vt:lpstr>Heap Segment Header Exploitation</vt:lpstr>
      <vt:lpstr>Heap Segment Header Exploitation</vt:lpstr>
      <vt:lpstr>More Heaps</vt:lpstr>
      <vt:lpstr>EIP FTW</vt:lpstr>
      <vt:lpstr>Bypass DEP</vt:lpstr>
      <vt:lpstr>Profit</vt:lpstr>
      <vt:lpstr>Slide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/>
  <cp:revision>6</cp:revision>
  <dcterms:created xsi:type="dcterms:W3CDTF">2007-10-11T08:01:57Z</dcterms:created>
  <dcterms:modified xsi:type="dcterms:W3CDTF">2010-11-20T04:02:10Z</dcterms:modified>
</cp:coreProperties>
</file>